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smtClean="0"/>
              <a:t>Kliknij, aby edytować styl</a:t>
            </a:r>
            <a:endParaRPr lang="pl-PL"/>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5BE497B3-9D28-4B8A-B0A0-8071CBB52F94}" type="datetimeFigureOut">
              <a:rPr lang="pl-PL" smtClean="0"/>
              <a:t>2023-05-31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5C29C4D-6853-4D72-9BDE-83F19EB2612B}" type="slidenum">
              <a:rPr lang="pl-PL" smtClean="0"/>
              <a:t>‹#›</a:t>
            </a:fld>
            <a:endParaRPr lang="pl-PL"/>
          </a:p>
        </p:txBody>
      </p:sp>
    </p:spTree>
    <p:extLst>
      <p:ext uri="{BB962C8B-B14F-4D97-AF65-F5344CB8AC3E}">
        <p14:creationId xmlns:p14="http://schemas.microsoft.com/office/powerpoint/2010/main" val="2661138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5BE497B3-9D28-4B8A-B0A0-8071CBB52F94}" type="datetimeFigureOut">
              <a:rPr lang="pl-PL" smtClean="0"/>
              <a:t>2023-05-31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5C29C4D-6853-4D72-9BDE-83F19EB2612B}" type="slidenum">
              <a:rPr lang="pl-PL" smtClean="0"/>
              <a:t>‹#›</a:t>
            </a:fld>
            <a:endParaRPr lang="pl-PL"/>
          </a:p>
        </p:txBody>
      </p:sp>
    </p:spTree>
    <p:extLst>
      <p:ext uri="{BB962C8B-B14F-4D97-AF65-F5344CB8AC3E}">
        <p14:creationId xmlns:p14="http://schemas.microsoft.com/office/powerpoint/2010/main" val="2180488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5BE497B3-9D28-4B8A-B0A0-8071CBB52F94}" type="datetimeFigureOut">
              <a:rPr lang="pl-PL" smtClean="0"/>
              <a:t>2023-05-31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5C29C4D-6853-4D72-9BDE-83F19EB2612B}" type="slidenum">
              <a:rPr lang="pl-PL" smtClean="0"/>
              <a:t>‹#›</a:t>
            </a:fld>
            <a:endParaRPr lang="pl-PL"/>
          </a:p>
        </p:txBody>
      </p:sp>
    </p:spTree>
    <p:extLst>
      <p:ext uri="{BB962C8B-B14F-4D97-AF65-F5344CB8AC3E}">
        <p14:creationId xmlns:p14="http://schemas.microsoft.com/office/powerpoint/2010/main" val="2650158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5BE497B3-9D28-4B8A-B0A0-8071CBB52F94}" type="datetimeFigureOut">
              <a:rPr lang="pl-PL" smtClean="0"/>
              <a:t>2023-05-31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5C29C4D-6853-4D72-9BDE-83F19EB2612B}" type="slidenum">
              <a:rPr lang="pl-PL" smtClean="0"/>
              <a:t>‹#›</a:t>
            </a:fld>
            <a:endParaRPr lang="pl-PL"/>
          </a:p>
        </p:txBody>
      </p:sp>
    </p:spTree>
    <p:extLst>
      <p:ext uri="{BB962C8B-B14F-4D97-AF65-F5344CB8AC3E}">
        <p14:creationId xmlns:p14="http://schemas.microsoft.com/office/powerpoint/2010/main" val="1327214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smtClean="0"/>
              <a:t>Kliknij, aby edytować styl</a:t>
            </a:r>
            <a:endParaRPr lang="pl-PL"/>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5BE497B3-9D28-4B8A-B0A0-8071CBB52F94}" type="datetimeFigureOut">
              <a:rPr lang="pl-PL" smtClean="0"/>
              <a:t>2023-05-31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5C29C4D-6853-4D72-9BDE-83F19EB2612B}" type="slidenum">
              <a:rPr lang="pl-PL" smtClean="0"/>
              <a:t>‹#›</a:t>
            </a:fld>
            <a:endParaRPr lang="pl-PL"/>
          </a:p>
        </p:txBody>
      </p:sp>
    </p:spTree>
    <p:extLst>
      <p:ext uri="{BB962C8B-B14F-4D97-AF65-F5344CB8AC3E}">
        <p14:creationId xmlns:p14="http://schemas.microsoft.com/office/powerpoint/2010/main" val="831673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838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72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5BE497B3-9D28-4B8A-B0A0-8071CBB52F94}" type="datetimeFigureOut">
              <a:rPr lang="pl-PL" smtClean="0"/>
              <a:t>2023-05-31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25C29C4D-6853-4D72-9BDE-83F19EB2612B}" type="slidenum">
              <a:rPr lang="pl-PL" smtClean="0"/>
              <a:t>‹#›</a:t>
            </a:fld>
            <a:endParaRPr lang="pl-PL"/>
          </a:p>
        </p:txBody>
      </p:sp>
    </p:spTree>
    <p:extLst>
      <p:ext uri="{BB962C8B-B14F-4D97-AF65-F5344CB8AC3E}">
        <p14:creationId xmlns:p14="http://schemas.microsoft.com/office/powerpoint/2010/main" val="558278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smtClean="0"/>
              <a:t>Kliknij, aby edytować styl</a:t>
            </a:r>
            <a:endParaRPr lang="pl-PL"/>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5BE497B3-9D28-4B8A-B0A0-8071CBB52F94}" type="datetimeFigureOut">
              <a:rPr lang="pl-PL" smtClean="0"/>
              <a:t>2023-05-31</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25C29C4D-6853-4D72-9BDE-83F19EB2612B}" type="slidenum">
              <a:rPr lang="pl-PL" smtClean="0"/>
              <a:t>‹#›</a:t>
            </a:fld>
            <a:endParaRPr lang="pl-PL"/>
          </a:p>
        </p:txBody>
      </p:sp>
    </p:spTree>
    <p:extLst>
      <p:ext uri="{BB962C8B-B14F-4D97-AF65-F5344CB8AC3E}">
        <p14:creationId xmlns:p14="http://schemas.microsoft.com/office/powerpoint/2010/main" val="2202820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5BE497B3-9D28-4B8A-B0A0-8071CBB52F94}" type="datetimeFigureOut">
              <a:rPr lang="pl-PL" smtClean="0"/>
              <a:t>2023-05-31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25C29C4D-6853-4D72-9BDE-83F19EB2612B}" type="slidenum">
              <a:rPr lang="pl-PL" smtClean="0"/>
              <a:t>‹#›</a:t>
            </a:fld>
            <a:endParaRPr lang="pl-PL"/>
          </a:p>
        </p:txBody>
      </p:sp>
    </p:spTree>
    <p:extLst>
      <p:ext uri="{BB962C8B-B14F-4D97-AF65-F5344CB8AC3E}">
        <p14:creationId xmlns:p14="http://schemas.microsoft.com/office/powerpoint/2010/main" val="1084615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5BE497B3-9D28-4B8A-B0A0-8071CBB52F94}" type="datetimeFigureOut">
              <a:rPr lang="pl-PL" smtClean="0"/>
              <a:t>2023-05-31</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25C29C4D-6853-4D72-9BDE-83F19EB2612B}" type="slidenum">
              <a:rPr lang="pl-PL" smtClean="0"/>
              <a:t>‹#›</a:t>
            </a:fld>
            <a:endParaRPr lang="pl-PL"/>
          </a:p>
        </p:txBody>
      </p:sp>
    </p:spTree>
    <p:extLst>
      <p:ext uri="{BB962C8B-B14F-4D97-AF65-F5344CB8AC3E}">
        <p14:creationId xmlns:p14="http://schemas.microsoft.com/office/powerpoint/2010/main" val="3616322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5BE497B3-9D28-4B8A-B0A0-8071CBB52F94}" type="datetimeFigureOut">
              <a:rPr lang="pl-PL" smtClean="0"/>
              <a:t>2023-05-31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25C29C4D-6853-4D72-9BDE-83F19EB2612B}" type="slidenum">
              <a:rPr lang="pl-PL" smtClean="0"/>
              <a:t>‹#›</a:t>
            </a:fld>
            <a:endParaRPr lang="pl-PL"/>
          </a:p>
        </p:txBody>
      </p:sp>
    </p:spTree>
    <p:extLst>
      <p:ext uri="{BB962C8B-B14F-4D97-AF65-F5344CB8AC3E}">
        <p14:creationId xmlns:p14="http://schemas.microsoft.com/office/powerpoint/2010/main" val="359646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5BE497B3-9D28-4B8A-B0A0-8071CBB52F94}" type="datetimeFigureOut">
              <a:rPr lang="pl-PL" smtClean="0"/>
              <a:t>2023-05-31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25C29C4D-6853-4D72-9BDE-83F19EB2612B}" type="slidenum">
              <a:rPr lang="pl-PL" smtClean="0"/>
              <a:t>‹#›</a:t>
            </a:fld>
            <a:endParaRPr lang="pl-PL"/>
          </a:p>
        </p:txBody>
      </p:sp>
    </p:spTree>
    <p:extLst>
      <p:ext uri="{BB962C8B-B14F-4D97-AF65-F5344CB8AC3E}">
        <p14:creationId xmlns:p14="http://schemas.microsoft.com/office/powerpoint/2010/main" val="2643299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4000">
              <a:schemeClr val="accent5">
                <a:lumMod val="20000"/>
                <a:lumOff val="80000"/>
              </a:schemeClr>
            </a:gs>
            <a:gs pos="0">
              <a:schemeClr val="bg1">
                <a:lumMod val="85000"/>
              </a:schemeClr>
            </a:gs>
          </a:gsLst>
          <a:lin ang="16200000" scaled="1"/>
          <a:tileRect/>
        </a:grad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E497B3-9D28-4B8A-B0A0-8071CBB52F94}" type="datetimeFigureOut">
              <a:rPr lang="pl-PL" smtClean="0"/>
              <a:t>2023-05-31</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C29C4D-6853-4D72-9BDE-83F19EB2612B}" type="slidenum">
              <a:rPr lang="pl-PL" smtClean="0"/>
              <a:t>‹#›</a:t>
            </a:fld>
            <a:endParaRPr lang="pl-PL"/>
          </a:p>
        </p:txBody>
      </p:sp>
    </p:spTree>
    <p:extLst>
      <p:ext uri="{BB962C8B-B14F-4D97-AF65-F5344CB8AC3E}">
        <p14:creationId xmlns:p14="http://schemas.microsoft.com/office/powerpoint/2010/main" val="88630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0" y="50905"/>
            <a:ext cx="12192000" cy="1323439"/>
          </a:xfrm>
          <a:prstGeom prst="rect">
            <a:avLst/>
          </a:prstGeom>
        </p:spPr>
        <p:txBody>
          <a:bodyPr wrap="square">
            <a:spAutoFit/>
          </a:bodyPr>
          <a:lstStyle/>
          <a:p>
            <a:pPr algn="ctr"/>
            <a:r>
              <a:rPr lang="pl-PL" sz="4000" b="1" dirty="0" smtClean="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LOKALNA STRATEGIA ROZWOJU</a:t>
            </a:r>
          </a:p>
          <a:p>
            <a:pPr algn="ctr"/>
            <a:r>
              <a:rPr lang="pl-PL" sz="4000" b="1" dirty="0" smtClean="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 LATA 2023-2027</a:t>
            </a:r>
            <a:endParaRPr lang="pl-PL" sz="4000" b="1" dirty="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Prostokąt 4"/>
          <p:cNvSpPr/>
          <p:nvPr/>
        </p:nvSpPr>
        <p:spPr>
          <a:xfrm>
            <a:off x="0" y="2306059"/>
            <a:ext cx="12191999" cy="646331"/>
          </a:xfrm>
          <a:prstGeom prst="rect">
            <a:avLst/>
          </a:prstGeom>
        </p:spPr>
        <p:txBody>
          <a:bodyPr wrap="square">
            <a:spAutoFit/>
          </a:bodyPr>
          <a:lstStyle/>
          <a:p>
            <a:pPr algn="ctr"/>
            <a:r>
              <a:rPr lang="pl-PL" sz="3600" dirty="0" smtClean="0">
                <a:latin typeface="Times New Roman" panose="02020603050405020304" pitchFamily="18" charset="0"/>
                <a:cs typeface="Times New Roman" panose="02020603050405020304" pitchFamily="18" charset="0"/>
              </a:rPr>
              <a:t>Stowarzyszenie Lokalna Grupa Działania „Wszyscy Razem”</a:t>
            </a:r>
            <a:endParaRPr lang="pl-PL" sz="3600" dirty="0">
              <a:latin typeface="Times New Roman" panose="02020603050405020304" pitchFamily="18" charset="0"/>
              <a:cs typeface="Times New Roman" panose="02020603050405020304" pitchFamily="18" charset="0"/>
            </a:endParaRPr>
          </a:p>
        </p:txBody>
      </p:sp>
      <p:sp>
        <p:nvSpPr>
          <p:cNvPr id="7" name="pole tekstowe 6"/>
          <p:cNvSpPr txBox="1"/>
          <p:nvPr/>
        </p:nvSpPr>
        <p:spPr>
          <a:xfrm flipH="1">
            <a:off x="0" y="4530437"/>
            <a:ext cx="12192000" cy="646331"/>
          </a:xfrm>
          <a:prstGeom prst="rect">
            <a:avLst/>
          </a:prstGeom>
          <a:noFill/>
        </p:spPr>
        <p:txBody>
          <a:bodyPr wrap="square" rtlCol="0">
            <a:spAutoFit/>
          </a:bodyPr>
          <a:lstStyle/>
          <a:p>
            <a:pPr algn="ctr"/>
            <a:r>
              <a:rPr lang="pl-PL" dirty="0" smtClean="0">
                <a:latin typeface="Times New Roman" panose="02020603050405020304" pitchFamily="18" charset="0"/>
                <a:cs typeface="Times New Roman" panose="02020603050405020304" pitchFamily="18" charset="0"/>
              </a:rPr>
              <a:t>Gielniów</a:t>
            </a:r>
          </a:p>
          <a:p>
            <a:pPr algn="ctr"/>
            <a:r>
              <a:rPr lang="pl-PL" dirty="0" smtClean="0">
                <a:latin typeface="Times New Roman" panose="02020603050405020304" pitchFamily="18" charset="0"/>
                <a:cs typeface="Times New Roman" panose="02020603050405020304" pitchFamily="18" charset="0"/>
              </a:rPr>
              <a:t>Maj 2023r.  </a:t>
            </a:r>
            <a:endParaRPr lang="pl-PL" dirty="0">
              <a:latin typeface="Times New Roman" panose="02020603050405020304" pitchFamily="18" charset="0"/>
              <a:cs typeface="Times New Roman" panose="02020603050405020304" pitchFamily="18" charset="0"/>
            </a:endParaRPr>
          </a:p>
        </p:txBody>
      </p:sp>
      <p:pic>
        <p:nvPicPr>
          <p:cNvPr id="8" name="Obraz 7"/>
          <p:cNvPicPr>
            <a:picLocks noChangeAspect="1"/>
          </p:cNvPicPr>
          <p:nvPr/>
        </p:nvPicPr>
        <p:blipFill>
          <a:blip r:embed="rId2"/>
          <a:stretch>
            <a:fillRect/>
          </a:stretch>
        </p:blipFill>
        <p:spPr>
          <a:xfrm>
            <a:off x="2244433" y="5291148"/>
            <a:ext cx="7855530" cy="1255125"/>
          </a:xfrm>
          <a:prstGeom prst="rect">
            <a:avLst/>
          </a:prstGeom>
        </p:spPr>
      </p:pic>
    </p:spTree>
    <p:extLst>
      <p:ext uri="{BB962C8B-B14F-4D97-AF65-F5344CB8AC3E}">
        <p14:creationId xmlns:p14="http://schemas.microsoft.com/office/powerpoint/2010/main" val="3463913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0"/>
            <a:ext cx="12192000" cy="646331"/>
          </a:xfrm>
          <a:prstGeom prst="rect">
            <a:avLst/>
          </a:prstGeom>
        </p:spPr>
        <p:txBody>
          <a:bodyPr wrap="square">
            <a:spAutoFit/>
          </a:bodyPr>
          <a:lstStyle/>
          <a:p>
            <a:pPr algn="ctr"/>
            <a:r>
              <a:rPr lang="pl-PL" sz="3600" b="1" dirty="0" smtClean="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Kierunki LSR na perspektywę 2023 - 2027</a:t>
            </a:r>
            <a:endParaRPr lang="pl-PL" sz="3600" b="1" dirty="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Prostokąt 2"/>
          <p:cNvSpPr/>
          <p:nvPr/>
        </p:nvSpPr>
        <p:spPr>
          <a:xfrm>
            <a:off x="321040" y="1069484"/>
            <a:ext cx="10972800" cy="6001643"/>
          </a:xfrm>
          <a:prstGeom prst="rect">
            <a:avLst/>
          </a:prstGeom>
        </p:spPr>
        <p:txBody>
          <a:bodyPr wrap="square">
            <a:spAutoFit/>
          </a:bodyPr>
          <a:lstStyle/>
          <a:p>
            <a:r>
              <a:rPr lang="pl-PL" sz="2800" b="1" dirty="0" smtClean="0">
                <a:latin typeface="Times New Roman" panose="02020603050405020304" pitchFamily="18" charset="0"/>
                <a:cs typeface="Times New Roman" panose="02020603050405020304" pitchFamily="18" charset="0"/>
              </a:rPr>
              <a:t>Do osiągniecia celu 2 przyczyni się realizacja 5 przedsięwzięć:</a:t>
            </a:r>
          </a:p>
          <a:p>
            <a:endParaRPr lang="pl-PL" sz="2400" b="1" dirty="0">
              <a:latin typeface="Times New Roman" panose="02020603050405020304" pitchFamily="18" charset="0"/>
              <a:cs typeface="Times New Roman" panose="02020603050405020304" pitchFamily="18" charset="0"/>
            </a:endParaRPr>
          </a:p>
          <a:p>
            <a:r>
              <a:rPr lang="pl-PL" sz="2200" b="1" dirty="0" smtClean="0">
                <a:latin typeface="Times New Roman" panose="02020603050405020304" pitchFamily="18" charset="0"/>
                <a:cs typeface="Times New Roman" panose="02020603050405020304" pitchFamily="18" charset="0"/>
              </a:rPr>
              <a:t>1. Przedsięwzięcie 2.1	</a:t>
            </a:r>
            <a:r>
              <a:rPr lang="pl-PL" sz="2200" dirty="0" smtClean="0">
                <a:latin typeface="Times New Roman" panose="02020603050405020304" pitchFamily="18" charset="0"/>
                <a:cs typeface="Times New Roman" panose="02020603050405020304" pitchFamily="18" charset="0"/>
              </a:rPr>
              <a:t>„Poprawa dostępu do infrastruktury publicznej w zakresie rekreacji, turystyki, sportu i działalności kulturowej”;</a:t>
            </a:r>
          </a:p>
          <a:p>
            <a:pPr marL="457200" indent="-457200">
              <a:buAutoNum type="arabicPeriod"/>
            </a:pPr>
            <a:endParaRPr lang="pl-PL" sz="2200" dirty="0" smtClean="0">
              <a:latin typeface="Times New Roman" panose="02020603050405020304" pitchFamily="18" charset="0"/>
              <a:cs typeface="Times New Roman" panose="02020603050405020304" pitchFamily="18" charset="0"/>
            </a:endParaRPr>
          </a:p>
          <a:p>
            <a:r>
              <a:rPr lang="pl-PL" sz="2200" b="1" dirty="0" smtClean="0">
                <a:latin typeface="Times New Roman" panose="02020603050405020304" pitchFamily="18" charset="0"/>
                <a:cs typeface="Times New Roman" panose="02020603050405020304" pitchFamily="18" charset="0"/>
              </a:rPr>
              <a:t>2</a:t>
            </a:r>
            <a:r>
              <a:rPr lang="pl-PL" sz="2200" dirty="0" smtClean="0">
                <a:latin typeface="Times New Roman" panose="02020603050405020304" pitchFamily="18" charset="0"/>
                <a:cs typeface="Times New Roman" panose="02020603050405020304" pitchFamily="18" charset="0"/>
              </a:rPr>
              <a:t>. </a:t>
            </a:r>
            <a:r>
              <a:rPr lang="pl-PL" sz="2200" b="1" dirty="0" smtClean="0">
                <a:latin typeface="Times New Roman" panose="02020603050405020304" pitchFamily="18" charset="0"/>
                <a:cs typeface="Times New Roman" panose="02020603050405020304" pitchFamily="18" charset="0"/>
              </a:rPr>
              <a:t>Przedsięwzięcie 2.2</a:t>
            </a:r>
            <a:r>
              <a:rPr lang="pl-PL" sz="2200" dirty="0" smtClean="0">
                <a:latin typeface="Times New Roman" panose="02020603050405020304" pitchFamily="18" charset="0"/>
                <a:cs typeface="Times New Roman" panose="02020603050405020304" pitchFamily="18" charset="0"/>
              </a:rPr>
              <a:t>. „Działania wspierające wzrost świadomości społeczno-obywatelskiej mieszkańców w szczególności seniorów, ludzi młodych oraz  osób w niekorzystnej sytuacji”;</a:t>
            </a:r>
          </a:p>
          <a:p>
            <a:endParaRPr lang="pl-PL" sz="2200" dirty="0" smtClean="0">
              <a:latin typeface="Times New Roman" panose="02020603050405020304" pitchFamily="18" charset="0"/>
              <a:cs typeface="Times New Roman" panose="02020603050405020304" pitchFamily="18" charset="0"/>
            </a:endParaRPr>
          </a:p>
          <a:p>
            <a:r>
              <a:rPr lang="pl-PL" sz="2200" b="1" dirty="0" smtClean="0">
                <a:latin typeface="Times New Roman" panose="02020603050405020304" pitchFamily="18" charset="0"/>
                <a:cs typeface="Times New Roman" panose="02020603050405020304" pitchFamily="18" charset="0"/>
              </a:rPr>
              <a:t>3. Przedsięwzięcie 2.3</a:t>
            </a:r>
            <a:r>
              <a:rPr lang="pl-PL" sz="2200" dirty="0" smtClean="0">
                <a:latin typeface="Times New Roman" panose="02020603050405020304" pitchFamily="18" charset="0"/>
                <a:cs typeface="Times New Roman" panose="02020603050405020304" pitchFamily="18" charset="0"/>
              </a:rPr>
              <a:t>	„Propagowanie lokalnej kultury oraz zachowanie dziedzictwa lokalnego poprzez zwiększenie włączenia społecznego seniorów, ludzi młodych i osób w niekorzystnej sytuacji”;</a:t>
            </a:r>
          </a:p>
          <a:p>
            <a:endParaRPr lang="pl-PL" sz="2200" dirty="0" smtClean="0">
              <a:latin typeface="Times New Roman" panose="02020603050405020304" pitchFamily="18" charset="0"/>
              <a:cs typeface="Times New Roman" panose="02020603050405020304" pitchFamily="18" charset="0"/>
            </a:endParaRPr>
          </a:p>
          <a:p>
            <a:r>
              <a:rPr lang="pl-PL" sz="2200" b="1" dirty="0" smtClean="0">
                <a:latin typeface="Times New Roman" panose="02020603050405020304" pitchFamily="18" charset="0"/>
                <a:cs typeface="Times New Roman" panose="02020603050405020304" pitchFamily="18" charset="0"/>
              </a:rPr>
              <a:t>4. Przedsięwzięcie 2.4</a:t>
            </a:r>
            <a:r>
              <a:rPr lang="pl-PL" sz="2200" dirty="0" smtClean="0">
                <a:latin typeface="Times New Roman" panose="02020603050405020304" pitchFamily="18" charset="0"/>
                <a:cs typeface="Times New Roman" panose="02020603050405020304" pitchFamily="18" charset="0"/>
              </a:rPr>
              <a:t>	„Wspieranie inicjatyw obywatelskich poprzez realizację innowacyjnych przedsięwzięć”;</a:t>
            </a:r>
          </a:p>
          <a:p>
            <a:endParaRPr lang="pl-PL" sz="2200" dirty="0" smtClean="0">
              <a:latin typeface="Times New Roman" panose="02020603050405020304" pitchFamily="18" charset="0"/>
              <a:cs typeface="Times New Roman" panose="02020603050405020304" pitchFamily="18" charset="0"/>
            </a:endParaRPr>
          </a:p>
          <a:p>
            <a:r>
              <a:rPr lang="pl-PL" sz="2200" b="1" dirty="0" smtClean="0">
                <a:latin typeface="Times New Roman" panose="02020603050405020304" pitchFamily="18" charset="0"/>
                <a:cs typeface="Times New Roman" panose="02020603050405020304" pitchFamily="18" charset="0"/>
              </a:rPr>
              <a:t>5. Przedsięwzięcie 2.5</a:t>
            </a:r>
            <a:r>
              <a:rPr lang="pl-PL" sz="2200" dirty="0" smtClean="0">
                <a:latin typeface="Times New Roman" panose="02020603050405020304" pitchFamily="18" charset="0"/>
                <a:cs typeface="Times New Roman" panose="02020603050405020304" pitchFamily="18" charset="0"/>
              </a:rPr>
              <a:t>	„Opracowanie koncepcji inteligentnych wsi”</a:t>
            </a:r>
          </a:p>
          <a:p>
            <a:endParaRPr lang="pl-PL" sz="2400" b="1" dirty="0"/>
          </a:p>
        </p:txBody>
      </p:sp>
    </p:spTree>
    <p:extLst>
      <p:ext uri="{BB962C8B-B14F-4D97-AF65-F5344CB8AC3E}">
        <p14:creationId xmlns:p14="http://schemas.microsoft.com/office/powerpoint/2010/main" val="2804403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 y="8467"/>
            <a:ext cx="12191999" cy="646331"/>
          </a:xfrm>
          <a:prstGeom prst="rect">
            <a:avLst/>
          </a:prstGeom>
        </p:spPr>
        <p:txBody>
          <a:bodyPr wrap="square">
            <a:spAutoFit/>
          </a:bodyPr>
          <a:lstStyle/>
          <a:p>
            <a:pPr algn="ctr"/>
            <a:r>
              <a:rPr lang="pl-PL" sz="3600" b="1" dirty="0" smtClean="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Kierunki LSR na perspektywę 2023 - 2027</a:t>
            </a:r>
            <a:endParaRPr lang="pl-PL" sz="3600" b="1" dirty="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Prostokąt 2"/>
          <p:cNvSpPr/>
          <p:nvPr/>
        </p:nvSpPr>
        <p:spPr>
          <a:xfrm>
            <a:off x="1364243" y="973178"/>
            <a:ext cx="9215984" cy="523220"/>
          </a:xfrm>
          <a:prstGeom prst="rect">
            <a:avLst/>
          </a:prstGeom>
        </p:spPr>
        <p:txBody>
          <a:bodyPr wrap="none">
            <a:spAutoFit/>
          </a:bodyPr>
          <a:lstStyle/>
          <a:p>
            <a:r>
              <a:rPr lang="pl-PL" sz="2800" u="sng" dirty="0" smtClean="0">
                <a:latin typeface="Times New Roman" panose="02020603050405020304" pitchFamily="18" charset="0"/>
                <a:cs typeface="Times New Roman" panose="02020603050405020304" pitchFamily="18" charset="0"/>
              </a:rPr>
              <a:t>Budżet LSR na perspektywę 2023 – 2027 </a:t>
            </a:r>
            <a:r>
              <a:rPr lang="pl-PL" sz="2800" b="1" u="sng" dirty="0" smtClean="0">
                <a:latin typeface="Times New Roman" panose="02020603050405020304" pitchFamily="18" charset="0"/>
                <a:cs typeface="Times New Roman" panose="02020603050405020304" pitchFamily="18" charset="0"/>
              </a:rPr>
              <a:t>to  1 750 000 EURO</a:t>
            </a:r>
            <a:endParaRPr lang="pl-PL" sz="2800" b="1" u="sng" dirty="0">
              <a:latin typeface="Times New Roman" panose="02020603050405020304" pitchFamily="18" charset="0"/>
              <a:cs typeface="Times New Roman" panose="02020603050405020304" pitchFamily="18" charset="0"/>
            </a:endParaRPr>
          </a:p>
        </p:txBody>
      </p:sp>
      <p:sp>
        <p:nvSpPr>
          <p:cNvPr id="4" name="Prostokąt 3"/>
          <p:cNvSpPr/>
          <p:nvPr/>
        </p:nvSpPr>
        <p:spPr>
          <a:xfrm>
            <a:off x="167427" y="1814778"/>
            <a:ext cx="12191999" cy="5324535"/>
          </a:xfrm>
          <a:prstGeom prst="rect">
            <a:avLst/>
          </a:prstGeom>
        </p:spPr>
        <p:txBody>
          <a:bodyPr wrap="square">
            <a:spAutoFit/>
          </a:bodyPr>
          <a:lstStyle/>
          <a:p>
            <a:pPr marL="342900" indent="-342900">
              <a:buAutoNum type="arabicPeriod"/>
            </a:pPr>
            <a:r>
              <a:rPr lang="pl-PL" sz="2300" dirty="0" smtClean="0">
                <a:latin typeface="Times New Roman" panose="02020603050405020304" pitchFamily="18" charset="0"/>
                <a:cs typeface="Times New Roman" panose="02020603050405020304" pitchFamily="18" charset="0"/>
              </a:rPr>
              <a:t>Przedsięwzięcie 1.1 </a:t>
            </a:r>
            <a:r>
              <a:rPr lang="pl-PL" sz="2300" dirty="0" smtClean="0">
                <a:latin typeface="Times New Roman" panose="02020603050405020304" pitchFamily="18" charset="0"/>
                <a:cs typeface="Times New Roman" panose="02020603050405020304" pitchFamily="18" charset="0"/>
              </a:rPr>
              <a:t>Wzrost konkurencyjności lokalnych przedsiębiorców poprzez wprowadzenie nowej lub udoskonalonej oferty usług”- </a:t>
            </a:r>
            <a:r>
              <a:rPr lang="pl-PL" sz="2300" b="1" dirty="0" smtClean="0">
                <a:latin typeface="Times New Roman" panose="02020603050405020304" pitchFamily="18" charset="0"/>
                <a:cs typeface="Times New Roman" panose="02020603050405020304" pitchFamily="18" charset="0"/>
              </a:rPr>
              <a:t>375 000 EURO co stanowi 21,42% </a:t>
            </a:r>
            <a:r>
              <a:rPr lang="pl-PL" sz="2300" dirty="0" smtClean="0">
                <a:latin typeface="Times New Roman" panose="02020603050405020304" pitchFamily="18" charset="0"/>
                <a:cs typeface="Times New Roman" panose="02020603050405020304" pitchFamily="18" charset="0"/>
              </a:rPr>
              <a:t>całego budżetu. </a:t>
            </a:r>
          </a:p>
          <a:p>
            <a:endParaRPr lang="pl-PL" sz="2300" dirty="0" smtClean="0">
              <a:latin typeface="Times New Roman" panose="02020603050405020304" pitchFamily="18" charset="0"/>
              <a:cs typeface="Times New Roman" panose="02020603050405020304" pitchFamily="18" charset="0"/>
            </a:endParaRPr>
          </a:p>
          <a:p>
            <a:r>
              <a:rPr lang="pl-PL" sz="2300" b="1" dirty="0" smtClean="0">
                <a:latin typeface="Times New Roman" panose="02020603050405020304" pitchFamily="18" charset="0"/>
                <a:cs typeface="Times New Roman" panose="02020603050405020304" pitchFamily="18" charset="0"/>
              </a:rPr>
              <a:t>Grupa docelowa</a:t>
            </a:r>
            <a:r>
              <a:rPr lang="pl-PL" sz="2300" dirty="0" smtClean="0">
                <a:latin typeface="Times New Roman" panose="02020603050405020304" pitchFamily="18" charset="0"/>
                <a:cs typeface="Times New Roman" panose="02020603050405020304" pitchFamily="18" charset="0"/>
              </a:rPr>
              <a:t>: (odbiorcy nowej oferty usług mających wpływ na jakość życia) – mieszkańcy i podmioty działające w sektorze organizacji pozarządowych oraz jednostki sektora finansów publicznych. </a:t>
            </a:r>
          </a:p>
          <a:p>
            <a:endParaRPr lang="pl-PL" sz="2300" dirty="0" smtClean="0">
              <a:latin typeface="Times New Roman" panose="02020603050405020304" pitchFamily="18" charset="0"/>
              <a:cs typeface="Times New Roman" panose="02020603050405020304" pitchFamily="18" charset="0"/>
            </a:endParaRPr>
          </a:p>
          <a:p>
            <a:pPr marL="342900" indent="-342900">
              <a:buAutoNum type="arabicPeriod" startAt="2"/>
            </a:pPr>
            <a:r>
              <a:rPr lang="pl-PL" sz="2300" dirty="0" smtClean="0">
                <a:latin typeface="Times New Roman" panose="02020603050405020304" pitchFamily="18" charset="0"/>
                <a:cs typeface="Times New Roman" panose="02020603050405020304" pitchFamily="18" charset="0"/>
              </a:rPr>
              <a:t>Przedsięwzięcie 1.2 „Wzrost aktywności mieszkańców poprzez zakładanie nowych firm usługowych, w tym gospodarstw agroturystycznych i zagród edukacyjnych”-</a:t>
            </a:r>
            <a:r>
              <a:rPr lang="pl-PL" sz="2300" b="1" dirty="0" smtClean="0">
                <a:latin typeface="Times New Roman" panose="02020603050405020304" pitchFamily="18" charset="0"/>
                <a:cs typeface="Times New Roman" panose="02020603050405020304" pitchFamily="18" charset="0"/>
              </a:rPr>
              <a:t>250 000 EURO co stanowi 14,28% </a:t>
            </a:r>
            <a:r>
              <a:rPr lang="pl-PL" sz="2300" dirty="0" smtClean="0">
                <a:latin typeface="Times New Roman" panose="02020603050405020304" pitchFamily="18" charset="0"/>
                <a:cs typeface="Times New Roman" panose="02020603050405020304" pitchFamily="18" charset="0"/>
              </a:rPr>
              <a:t>całego budżetu.</a:t>
            </a:r>
          </a:p>
          <a:p>
            <a:endParaRPr lang="pl-PL" sz="2300" dirty="0" smtClean="0">
              <a:latin typeface="Times New Roman" panose="02020603050405020304" pitchFamily="18" charset="0"/>
              <a:cs typeface="Times New Roman" panose="02020603050405020304" pitchFamily="18" charset="0"/>
            </a:endParaRPr>
          </a:p>
          <a:p>
            <a:r>
              <a:rPr lang="pl-PL" sz="2300" b="1" dirty="0" smtClean="0">
                <a:latin typeface="Times New Roman" panose="02020603050405020304" pitchFamily="18" charset="0"/>
                <a:cs typeface="Times New Roman" panose="02020603050405020304" pitchFamily="18" charset="0"/>
              </a:rPr>
              <a:t>Grupa docelowa: </a:t>
            </a:r>
            <a:r>
              <a:rPr lang="pl-PL" sz="2300" dirty="0" smtClean="0">
                <a:latin typeface="Times New Roman" panose="02020603050405020304" pitchFamily="18" charset="0"/>
                <a:cs typeface="Times New Roman" panose="02020603050405020304" pitchFamily="18" charset="0"/>
              </a:rPr>
              <a:t>(odbiorcy nowej oferty usług mających wpływ na jakość życia) – mieszkańcy, turyści, podmioty działające w sektorze organizacji pozarządowych oraz jednostki sektora finansów publicznych</a:t>
            </a:r>
            <a:r>
              <a:rPr lang="pl-PL" sz="2300" dirty="0" smtClean="0"/>
              <a:t>.</a:t>
            </a:r>
          </a:p>
          <a:p>
            <a:endParaRPr lang="pl-PL" dirty="0"/>
          </a:p>
        </p:txBody>
      </p:sp>
    </p:spTree>
    <p:extLst>
      <p:ext uri="{BB962C8B-B14F-4D97-AF65-F5344CB8AC3E}">
        <p14:creationId xmlns:p14="http://schemas.microsoft.com/office/powerpoint/2010/main" val="3983817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0"/>
            <a:ext cx="12192000" cy="646331"/>
          </a:xfrm>
          <a:prstGeom prst="rect">
            <a:avLst/>
          </a:prstGeom>
        </p:spPr>
        <p:txBody>
          <a:bodyPr wrap="square">
            <a:spAutoFit/>
          </a:bodyPr>
          <a:lstStyle/>
          <a:p>
            <a:pPr algn="ctr"/>
            <a:r>
              <a:rPr lang="pl-PL" sz="3600" b="1" dirty="0" smtClean="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Kierunki LSR na perspektywę 2023 - 2027</a:t>
            </a:r>
            <a:endParaRPr lang="pl-PL" sz="3600" b="1" dirty="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Prostokąt 2"/>
          <p:cNvSpPr/>
          <p:nvPr/>
        </p:nvSpPr>
        <p:spPr>
          <a:xfrm>
            <a:off x="141667" y="1102578"/>
            <a:ext cx="12191999" cy="5755422"/>
          </a:xfrm>
          <a:prstGeom prst="rect">
            <a:avLst/>
          </a:prstGeom>
        </p:spPr>
        <p:txBody>
          <a:bodyPr wrap="square">
            <a:spAutoFit/>
          </a:bodyPr>
          <a:lstStyle/>
          <a:p>
            <a:pPr marL="457200" indent="-457200">
              <a:buFont typeface="+mj-lt"/>
              <a:buAutoNum type="arabicPeriod" startAt="3"/>
            </a:pPr>
            <a:r>
              <a:rPr lang="pl-PL" sz="2300" dirty="0" smtClean="0">
                <a:latin typeface="Times New Roman" panose="02020603050405020304" pitchFamily="18" charset="0"/>
                <a:cs typeface="Times New Roman" panose="02020603050405020304" pitchFamily="18" charset="0"/>
              </a:rPr>
              <a:t>Przedsięwzięcie 2.1 „Poprawa dostępu do infrastruktury publicznej w zakresie rekreacji,                          turystyki, sportu i działalności kulturowej”- </a:t>
            </a:r>
            <a:r>
              <a:rPr lang="pl-PL" sz="2300" b="1" dirty="0" smtClean="0">
                <a:latin typeface="Times New Roman" panose="02020603050405020304" pitchFamily="18" charset="0"/>
                <a:cs typeface="Times New Roman" panose="02020603050405020304" pitchFamily="18" charset="0"/>
              </a:rPr>
              <a:t>935 000 EURO co stanowi 53,42% </a:t>
            </a:r>
            <a:r>
              <a:rPr lang="pl-PL" sz="2300" dirty="0" smtClean="0">
                <a:latin typeface="Times New Roman" panose="02020603050405020304" pitchFamily="18" charset="0"/>
                <a:cs typeface="Times New Roman" panose="02020603050405020304" pitchFamily="18" charset="0"/>
              </a:rPr>
              <a:t>całego budżetu.</a:t>
            </a:r>
          </a:p>
          <a:p>
            <a:endParaRPr lang="pl-PL" sz="2300" dirty="0" smtClean="0">
              <a:latin typeface="Times New Roman" panose="02020603050405020304" pitchFamily="18" charset="0"/>
              <a:cs typeface="Times New Roman" panose="02020603050405020304" pitchFamily="18" charset="0"/>
            </a:endParaRPr>
          </a:p>
          <a:p>
            <a:r>
              <a:rPr lang="pl-PL" sz="2300" b="1" dirty="0" smtClean="0">
                <a:latin typeface="Times New Roman" panose="02020603050405020304" pitchFamily="18" charset="0"/>
                <a:cs typeface="Times New Roman" panose="02020603050405020304" pitchFamily="18" charset="0"/>
              </a:rPr>
              <a:t>Grupa docelowa</a:t>
            </a:r>
            <a:r>
              <a:rPr lang="pl-PL" sz="2300" dirty="0" smtClean="0">
                <a:latin typeface="Times New Roman" panose="02020603050405020304" pitchFamily="18" charset="0"/>
                <a:cs typeface="Times New Roman" panose="02020603050405020304" pitchFamily="18" charset="0"/>
              </a:rPr>
              <a:t>: organizacje pozarządowe, mieszkańcy, turyści.</a:t>
            </a:r>
          </a:p>
          <a:p>
            <a:endParaRPr lang="pl-PL" sz="2300" dirty="0" smtClean="0">
              <a:latin typeface="Times New Roman" panose="02020603050405020304" pitchFamily="18" charset="0"/>
              <a:cs typeface="Times New Roman" panose="02020603050405020304" pitchFamily="18" charset="0"/>
            </a:endParaRPr>
          </a:p>
          <a:p>
            <a:pPr marL="457200" indent="-457200">
              <a:buFont typeface="+mj-lt"/>
              <a:buAutoNum type="arabicPeriod" startAt="4"/>
            </a:pPr>
            <a:r>
              <a:rPr lang="pl-PL" sz="2300" dirty="0" smtClean="0">
                <a:latin typeface="Times New Roman" panose="02020603050405020304" pitchFamily="18" charset="0"/>
                <a:cs typeface="Times New Roman" panose="02020603050405020304" pitchFamily="18" charset="0"/>
              </a:rPr>
              <a:t>Przedsięwzięcie 2.2 „Działania wspierające wzrost świadomości społeczno-obywatelskiej       mieszkańców w szczególności seniorów, ludzi młodych oraz osób w niekorzystnej sytuacji”-</a:t>
            </a:r>
          </a:p>
          <a:p>
            <a:r>
              <a:rPr lang="pl-PL" sz="2300" dirty="0">
                <a:latin typeface="Times New Roman" panose="02020603050405020304" pitchFamily="18" charset="0"/>
                <a:cs typeface="Times New Roman" panose="02020603050405020304" pitchFamily="18" charset="0"/>
              </a:rPr>
              <a:t> </a:t>
            </a:r>
            <a:r>
              <a:rPr lang="pl-PL" sz="2300" dirty="0" smtClean="0">
                <a:latin typeface="Times New Roman" panose="02020603050405020304" pitchFamily="18" charset="0"/>
                <a:cs typeface="Times New Roman" panose="02020603050405020304" pitchFamily="18" charset="0"/>
              </a:rPr>
              <a:t>     </a:t>
            </a:r>
            <a:r>
              <a:rPr lang="pl-PL" sz="2300" b="1" dirty="0" smtClean="0">
                <a:latin typeface="Times New Roman" panose="02020603050405020304" pitchFamily="18" charset="0"/>
                <a:cs typeface="Times New Roman" panose="02020603050405020304" pitchFamily="18" charset="0"/>
              </a:rPr>
              <a:t>50 000 EURO co stanowi 2,85% </a:t>
            </a:r>
            <a:r>
              <a:rPr lang="pl-PL" sz="2300" dirty="0" smtClean="0">
                <a:latin typeface="Times New Roman" panose="02020603050405020304" pitchFamily="18" charset="0"/>
                <a:cs typeface="Times New Roman" panose="02020603050405020304" pitchFamily="18" charset="0"/>
              </a:rPr>
              <a:t>całego budżetu.</a:t>
            </a:r>
          </a:p>
          <a:p>
            <a:endParaRPr lang="pl-PL" sz="2300" dirty="0" smtClean="0">
              <a:latin typeface="Times New Roman" panose="02020603050405020304" pitchFamily="18" charset="0"/>
              <a:cs typeface="Times New Roman" panose="02020603050405020304" pitchFamily="18" charset="0"/>
            </a:endParaRPr>
          </a:p>
          <a:p>
            <a:r>
              <a:rPr lang="pl-PL" sz="2300" b="1" dirty="0" smtClean="0">
                <a:latin typeface="Times New Roman" panose="02020603050405020304" pitchFamily="18" charset="0"/>
                <a:cs typeface="Times New Roman" panose="02020603050405020304" pitchFamily="18" charset="0"/>
              </a:rPr>
              <a:t>Grupa docelowa</a:t>
            </a:r>
            <a:r>
              <a:rPr lang="pl-PL" sz="2300" dirty="0" smtClean="0">
                <a:latin typeface="Times New Roman" panose="02020603050405020304" pitchFamily="18" charset="0"/>
                <a:cs typeface="Times New Roman" panose="02020603050405020304" pitchFamily="18" charset="0"/>
              </a:rPr>
              <a:t>: mieszkańcy, organizacje pozarządowe oraz grupy nieformalne.</a:t>
            </a:r>
          </a:p>
          <a:p>
            <a:endParaRPr lang="pl-PL" sz="2300" dirty="0" smtClean="0">
              <a:latin typeface="Times New Roman" panose="02020603050405020304" pitchFamily="18" charset="0"/>
              <a:cs typeface="Times New Roman" panose="02020603050405020304" pitchFamily="18" charset="0"/>
            </a:endParaRPr>
          </a:p>
          <a:p>
            <a:pPr marL="457200" indent="-457200">
              <a:buFont typeface="+mj-lt"/>
              <a:buAutoNum type="arabicPeriod" startAt="5"/>
            </a:pPr>
            <a:r>
              <a:rPr lang="pl-PL" sz="2300" dirty="0" smtClean="0">
                <a:latin typeface="Times New Roman" panose="02020603050405020304" pitchFamily="18" charset="0"/>
                <a:cs typeface="Times New Roman" panose="02020603050405020304" pitchFamily="18" charset="0"/>
              </a:rPr>
              <a:t>Przedsięwzięcie 2.3 „Propagowanie lokalnej kultury oraz zachowanie dziedzictwa lokalnego poprzez włączenie społeczne seniorów, ludzi młodych i osób w niekorzystnej sytuacji"- </a:t>
            </a:r>
            <a:r>
              <a:rPr lang="pl-PL" sz="2300" b="1" dirty="0" smtClean="0">
                <a:latin typeface="Times New Roman" panose="02020603050405020304" pitchFamily="18" charset="0"/>
                <a:cs typeface="Times New Roman" panose="02020603050405020304" pitchFamily="18" charset="0"/>
              </a:rPr>
              <a:t>75 000 EURO co stanowi 4,28% </a:t>
            </a:r>
            <a:r>
              <a:rPr lang="pl-PL" sz="2300" dirty="0" smtClean="0">
                <a:latin typeface="Times New Roman" panose="02020603050405020304" pitchFamily="18" charset="0"/>
                <a:cs typeface="Times New Roman" panose="02020603050405020304" pitchFamily="18" charset="0"/>
              </a:rPr>
              <a:t>całego budżetu.</a:t>
            </a:r>
          </a:p>
          <a:p>
            <a:endParaRPr lang="pl-PL" sz="2300" dirty="0" smtClean="0">
              <a:latin typeface="Times New Roman" panose="02020603050405020304" pitchFamily="18" charset="0"/>
              <a:cs typeface="Times New Roman" panose="02020603050405020304" pitchFamily="18" charset="0"/>
            </a:endParaRPr>
          </a:p>
          <a:p>
            <a:r>
              <a:rPr lang="pl-PL" sz="2300" b="1" dirty="0" smtClean="0">
                <a:latin typeface="Times New Roman" panose="02020603050405020304" pitchFamily="18" charset="0"/>
                <a:cs typeface="Times New Roman" panose="02020603050405020304" pitchFamily="18" charset="0"/>
              </a:rPr>
              <a:t>Grupa docelowa</a:t>
            </a:r>
            <a:r>
              <a:rPr lang="pl-PL" sz="2300" dirty="0" smtClean="0">
                <a:latin typeface="Times New Roman" panose="02020603050405020304" pitchFamily="18" charset="0"/>
                <a:cs typeface="Times New Roman" panose="02020603050405020304" pitchFamily="18" charset="0"/>
              </a:rPr>
              <a:t>: mieszkańcy, turyści.</a:t>
            </a:r>
          </a:p>
        </p:txBody>
      </p:sp>
    </p:spTree>
    <p:extLst>
      <p:ext uri="{BB962C8B-B14F-4D97-AF65-F5344CB8AC3E}">
        <p14:creationId xmlns:p14="http://schemas.microsoft.com/office/powerpoint/2010/main" val="3593115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128789" y="1600198"/>
            <a:ext cx="12192000" cy="4262705"/>
          </a:xfrm>
          <a:prstGeom prst="rect">
            <a:avLst/>
          </a:prstGeom>
        </p:spPr>
        <p:txBody>
          <a:bodyPr wrap="square">
            <a:spAutoFit/>
          </a:bodyPr>
          <a:lstStyle/>
          <a:p>
            <a:pPr marL="457200" lvl="0" indent="-457200">
              <a:buFont typeface="+mj-lt"/>
              <a:buAutoNum type="arabicPeriod" startAt="6"/>
            </a:pPr>
            <a:r>
              <a:rPr lang="pl-PL" sz="2300" dirty="0" smtClean="0">
                <a:solidFill>
                  <a:prstClr val="black"/>
                </a:solidFill>
                <a:latin typeface="Times New Roman" panose="02020603050405020304" pitchFamily="18" charset="0"/>
                <a:cs typeface="Times New Roman" panose="02020603050405020304" pitchFamily="18" charset="0"/>
              </a:rPr>
              <a:t>Przedsięwzięcie </a:t>
            </a:r>
            <a:r>
              <a:rPr lang="pl-PL" sz="2300" dirty="0">
                <a:solidFill>
                  <a:prstClr val="black"/>
                </a:solidFill>
                <a:latin typeface="Times New Roman" panose="02020603050405020304" pitchFamily="18" charset="0"/>
                <a:cs typeface="Times New Roman" panose="02020603050405020304" pitchFamily="18" charset="0"/>
              </a:rPr>
              <a:t>2.4 „Wspieranie inicjatyw obywatelskich poprzez realizację innowacyjnych przedsięwzięć”- </a:t>
            </a:r>
            <a:r>
              <a:rPr lang="pl-PL" sz="2300" b="1" dirty="0">
                <a:solidFill>
                  <a:prstClr val="black"/>
                </a:solidFill>
                <a:latin typeface="Times New Roman" panose="02020603050405020304" pitchFamily="18" charset="0"/>
                <a:cs typeface="Times New Roman" panose="02020603050405020304" pitchFamily="18" charset="0"/>
              </a:rPr>
              <a:t>55 000 EURO co stanowi 3,14% </a:t>
            </a:r>
            <a:r>
              <a:rPr lang="pl-PL" sz="2300" dirty="0">
                <a:solidFill>
                  <a:prstClr val="black"/>
                </a:solidFill>
                <a:latin typeface="Times New Roman" panose="02020603050405020304" pitchFamily="18" charset="0"/>
                <a:cs typeface="Times New Roman" panose="02020603050405020304" pitchFamily="18" charset="0"/>
              </a:rPr>
              <a:t>całego </a:t>
            </a:r>
            <a:r>
              <a:rPr lang="pl-PL" sz="2300" dirty="0" smtClean="0">
                <a:solidFill>
                  <a:prstClr val="black"/>
                </a:solidFill>
                <a:latin typeface="Times New Roman" panose="02020603050405020304" pitchFamily="18" charset="0"/>
                <a:cs typeface="Times New Roman" panose="02020603050405020304" pitchFamily="18" charset="0"/>
              </a:rPr>
              <a:t>budżetu</a:t>
            </a:r>
          </a:p>
          <a:p>
            <a:pPr lvl="0"/>
            <a:endParaRPr lang="pl-PL" sz="2300" dirty="0">
              <a:solidFill>
                <a:prstClr val="black"/>
              </a:solidFill>
              <a:latin typeface="Times New Roman" panose="02020603050405020304" pitchFamily="18" charset="0"/>
              <a:cs typeface="Times New Roman" panose="02020603050405020304" pitchFamily="18" charset="0"/>
            </a:endParaRPr>
          </a:p>
          <a:p>
            <a:pPr lvl="0"/>
            <a:r>
              <a:rPr lang="pl-PL" sz="2300" b="1" dirty="0">
                <a:solidFill>
                  <a:prstClr val="black"/>
                </a:solidFill>
                <a:latin typeface="Times New Roman" panose="02020603050405020304" pitchFamily="18" charset="0"/>
                <a:cs typeface="Times New Roman" panose="02020603050405020304" pitchFamily="18" charset="0"/>
              </a:rPr>
              <a:t>Grupa docelowa</a:t>
            </a:r>
            <a:r>
              <a:rPr lang="pl-PL" sz="2300" dirty="0">
                <a:solidFill>
                  <a:prstClr val="black"/>
                </a:solidFill>
                <a:latin typeface="Times New Roman" panose="02020603050405020304" pitchFamily="18" charset="0"/>
                <a:cs typeface="Times New Roman" panose="02020603050405020304" pitchFamily="18" charset="0"/>
              </a:rPr>
              <a:t>: mieszkańcy, turyści, organizacje pozarządowe, koła gospodyń wiejskich,  grupy nieformalne, jednostki samorządu terytorialnego, </a:t>
            </a:r>
            <a:r>
              <a:rPr lang="pl-PL" sz="2300" dirty="0" smtClean="0">
                <a:solidFill>
                  <a:prstClr val="black"/>
                </a:solidFill>
                <a:latin typeface="Times New Roman" panose="02020603050405020304" pitchFamily="18" charset="0"/>
                <a:cs typeface="Times New Roman" panose="02020603050405020304" pitchFamily="18" charset="0"/>
              </a:rPr>
              <a:t>przedsiębiorcy</a:t>
            </a:r>
          </a:p>
          <a:p>
            <a:pPr lvl="0"/>
            <a:endParaRPr lang="pl-PL" sz="2300" dirty="0">
              <a:solidFill>
                <a:prstClr val="black"/>
              </a:solidFill>
              <a:latin typeface="Times New Roman" panose="02020603050405020304" pitchFamily="18" charset="0"/>
              <a:cs typeface="Times New Roman" panose="02020603050405020304" pitchFamily="18" charset="0"/>
            </a:endParaRPr>
          </a:p>
          <a:p>
            <a:pPr marL="457200" lvl="0" indent="-457200">
              <a:buFont typeface="+mj-lt"/>
              <a:buAutoNum type="arabicPeriod" startAt="7"/>
            </a:pPr>
            <a:r>
              <a:rPr lang="pl-PL" sz="2300" dirty="0" smtClean="0">
                <a:solidFill>
                  <a:prstClr val="black"/>
                </a:solidFill>
                <a:latin typeface="Times New Roman" panose="02020603050405020304" pitchFamily="18" charset="0"/>
                <a:cs typeface="Times New Roman" panose="02020603050405020304" pitchFamily="18" charset="0"/>
              </a:rPr>
              <a:t>Przedsięwzięcie </a:t>
            </a:r>
            <a:r>
              <a:rPr lang="pl-PL" sz="2300" dirty="0">
                <a:solidFill>
                  <a:prstClr val="black"/>
                </a:solidFill>
                <a:latin typeface="Times New Roman" panose="02020603050405020304" pitchFamily="18" charset="0"/>
                <a:cs typeface="Times New Roman" panose="02020603050405020304" pitchFamily="18" charset="0"/>
              </a:rPr>
              <a:t>2.5 „Opracowanie koncepcji inteligentnych wsi”- </a:t>
            </a:r>
            <a:r>
              <a:rPr lang="pl-PL" sz="2300" b="1" dirty="0">
                <a:solidFill>
                  <a:prstClr val="black"/>
                </a:solidFill>
                <a:latin typeface="Times New Roman" panose="02020603050405020304" pitchFamily="18" charset="0"/>
                <a:cs typeface="Times New Roman" panose="02020603050405020304" pitchFamily="18" charset="0"/>
              </a:rPr>
              <a:t>10 000 EURO co stanowi 0,57% </a:t>
            </a:r>
            <a:r>
              <a:rPr lang="pl-PL" sz="2300" dirty="0">
                <a:solidFill>
                  <a:prstClr val="black"/>
                </a:solidFill>
                <a:latin typeface="Times New Roman" panose="02020603050405020304" pitchFamily="18" charset="0"/>
                <a:cs typeface="Times New Roman" panose="02020603050405020304" pitchFamily="18" charset="0"/>
              </a:rPr>
              <a:t>całego budżetu</a:t>
            </a:r>
            <a:r>
              <a:rPr lang="pl-PL" sz="2300" dirty="0" smtClean="0">
                <a:solidFill>
                  <a:prstClr val="black"/>
                </a:solidFill>
                <a:latin typeface="Times New Roman" panose="02020603050405020304" pitchFamily="18" charset="0"/>
                <a:cs typeface="Times New Roman" panose="02020603050405020304" pitchFamily="18" charset="0"/>
              </a:rPr>
              <a:t>.</a:t>
            </a:r>
          </a:p>
          <a:p>
            <a:pPr lvl="0"/>
            <a:endParaRPr lang="pl-PL" sz="2300" dirty="0">
              <a:solidFill>
                <a:prstClr val="black"/>
              </a:solidFill>
              <a:latin typeface="Times New Roman" panose="02020603050405020304" pitchFamily="18" charset="0"/>
              <a:cs typeface="Times New Roman" panose="02020603050405020304" pitchFamily="18" charset="0"/>
            </a:endParaRPr>
          </a:p>
          <a:p>
            <a:pPr lvl="0"/>
            <a:r>
              <a:rPr lang="pl-PL" sz="2300" b="1" dirty="0">
                <a:solidFill>
                  <a:prstClr val="black"/>
                </a:solidFill>
                <a:latin typeface="Times New Roman" panose="02020603050405020304" pitchFamily="18" charset="0"/>
                <a:cs typeface="Times New Roman" panose="02020603050405020304" pitchFamily="18" charset="0"/>
              </a:rPr>
              <a:t>Grupa docelowa</a:t>
            </a:r>
            <a:r>
              <a:rPr lang="pl-PL" sz="2300" dirty="0">
                <a:solidFill>
                  <a:prstClr val="black"/>
                </a:solidFill>
                <a:latin typeface="Times New Roman" panose="02020603050405020304" pitchFamily="18" charset="0"/>
                <a:cs typeface="Times New Roman" panose="02020603050405020304" pitchFamily="18" charset="0"/>
              </a:rPr>
              <a:t>: mieszkańcy, organizacje pozarządowe, grupy nieformalne, jednostki sektora finansów publicznych, przedsiębiorcy.</a:t>
            </a:r>
          </a:p>
          <a:p>
            <a:pPr lvl="0"/>
            <a:r>
              <a:rPr lang="pl-PL" dirty="0" smtClean="0">
                <a:solidFill>
                  <a:prstClr val="black"/>
                </a:solidFill>
                <a:latin typeface="Times New Roman" panose="02020603050405020304" pitchFamily="18" charset="0"/>
                <a:cs typeface="Times New Roman" panose="02020603050405020304" pitchFamily="18" charset="0"/>
              </a:rPr>
              <a:t> </a:t>
            </a:r>
            <a:endParaRPr lang="pl-PL" dirty="0">
              <a:solidFill>
                <a:prstClr val="black"/>
              </a:solidFill>
              <a:latin typeface="Times New Roman" panose="02020603050405020304" pitchFamily="18" charset="0"/>
              <a:cs typeface="Times New Roman" panose="02020603050405020304" pitchFamily="18" charset="0"/>
            </a:endParaRPr>
          </a:p>
        </p:txBody>
      </p:sp>
      <p:sp>
        <p:nvSpPr>
          <p:cNvPr id="5" name="Prostokąt 4"/>
          <p:cNvSpPr/>
          <p:nvPr/>
        </p:nvSpPr>
        <p:spPr>
          <a:xfrm>
            <a:off x="0" y="0"/>
            <a:ext cx="12192000" cy="646331"/>
          </a:xfrm>
          <a:prstGeom prst="rect">
            <a:avLst/>
          </a:prstGeom>
        </p:spPr>
        <p:txBody>
          <a:bodyPr wrap="square">
            <a:spAutoFit/>
          </a:bodyPr>
          <a:lstStyle/>
          <a:p>
            <a:pPr lvl="0" algn="ctr"/>
            <a:r>
              <a:rPr lang="pl-PL" sz="3600" b="1" dirty="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Kierunki LSR na perspektywę 2023 - 2027</a:t>
            </a:r>
            <a:endParaRPr lang="pl-PL" sz="3600" b="1" dirty="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8861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0" y="0"/>
            <a:ext cx="12191999" cy="830997"/>
          </a:xfrm>
          <a:prstGeom prst="rect">
            <a:avLst/>
          </a:prstGeom>
        </p:spPr>
        <p:txBody>
          <a:bodyPr wrap="square">
            <a:spAutoFit/>
          </a:bodyPr>
          <a:lstStyle/>
          <a:p>
            <a:pPr algn="ctr"/>
            <a:r>
              <a:rPr lang="pl-PL" sz="4800" b="1" dirty="0" smtClean="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Struktura LSR</a:t>
            </a:r>
            <a:endParaRPr lang="pl-PL" sz="4800" b="1" dirty="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pole tekstowe 4"/>
          <p:cNvSpPr txBox="1"/>
          <p:nvPr/>
        </p:nvSpPr>
        <p:spPr>
          <a:xfrm>
            <a:off x="262261" y="923330"/>
            <a:ext cx="11222182" cy="6432530"/>
          </a:xfrm>
          <a:prstGeom prst="rect">
            <a:avLst/>
          </a:prstGeom>
          <a:noFill/>
        </p:spPr>
        <p:txBody>
          <a:bodyPr wrap="square" rtlCol="0">
            <a:spAutoFit/>
          </a:bodyPr>
          <a:lstStyle/>
          <a:p>
            <a:r>
              <a:rPr lang="pl-PL" sz="2000" b="1" dirty="0" smtClean="0">
                <a:latin typeface="Times New Roman" panose="02020603050405020304" pitchFamily="18" charset="0"/>
                <a:cs typeface="Times New Roman" panose="02020603050405020304" pitchFamily="18" charset="0"/>
              </a:rPr>
              <a:t>Rozdział I</a:t>
            </a:r>
            <a:r>
              <a:rPr lang="pl-PL" sz="2000" dirty="0" smtClean="0">
                <a:latin typeface="Times New Roman" panose="02020603050405020304" pitchFamily="18" charset="0"/>
                <a:cs typeface="Times New Roman" panose="02020603050405020304" pitchFamily="18" charset="0"/>
              </a:rPr>
              <a:t>. Charakterystyka partnerstwa lokalnego.</a:t>
            </a:r>
          </a:p>
          <a:p>
            <a:endParaRPr lang="pl-PL" sz="2000" dirty="0">
              <a:latin typeface="Times New Roman" panose="02020603050405020304" pitchFamily="18" charset="0"/>
              <a:cs typeface="Times New Roman" panose="02020603050405020304" pitchFamily="18" charset="0"/>
            </a:endParaRPr>
          </a:p>
          <a:p>
            <a:r>
              <a:rPr lang="pl-PL" sz="2000" b="1" dirty="0" smtClean="0">
                <a:latin typeface="Times New Roman" panose="02020603050405020304" pitchFamily="18" charset="0"/>
                <a:cs typeface="Times New Roman" panose="02020603050405020304" pitchFamily="18" charset="0"/>
              </a:rPr>
              <a:t>Rozdzia</a:t>
            </a:r>
            <a:r>
              <a:rPr lang="pl-PL" sz="2000" dirty="0" smtClean="0">
                <a:latin typeface="Times New Roman" panose="02020603050405020304" pitchFamily="18" charset="0"/>
                <a:cs typeface="Times New Roman" panose="02020603050405020304" pitchFamily="18" charset="0"/>
              </a:rPr>
              <a:t>ł</a:t>
            </a:r>
            <a:r>
              <a:rPr lang="pl-PL" sz="2000" b="1" dirty="0" smtClean="0">
                <a:latin typeface="Times New Roman" panose="02020603050405020304" pitchFamily="18" charset="0"/>
                <a:cs typeface="Times New Roman" panose="02020603050405020304" pitchFamily="18" charset="0"/>
              </a:rPr>
              <a:t> II</a:t>
            </a:r>
            <a:r>
              <a:rPr lang="pl-PL" sz="2000" dirty="0" smtClean="0">
                <a:latin typeface="Times New Roman" panose="02020603050405020304" pitchFamily="18" charset="0"/>
                <a:cs typeface="Times New Roman" panose="02020603050405020304" pitchFamily="18" charset="0"/>
              </a:rPr>
              <a:t>. Charakterystyka obszaru i ludności objętej wdrażaniem LSR</a:t>
            </a:r>
          </a:p>
          <a:p>
            <a:endParaRPr lang="pl-PL" sz="2000" dirty="0" smtClean="0">
              <a:latin typeface="Times New Roman" panose="02020603050405020304" pitchFamily="18" charset="0"/>
              <a:cs typeface="Times New Roman" panose="02020603050405020304" pitchFamily="18" charset="0"/>
            </a:endParaRPr>
          </a:p>
          <a:p>
            <a:r>
              <a:rPr lang="pl-PL" sz="2000" b="1" dirty="0" smtClean="0">
                <a:latin typeface="Times New Roman" panose="02020603050405020304" pitchFamily="18" charset="0"/>
                <a:cs typeface="Times New Roman" panose="02020603050405020304" pitchFamily="18" charset="0"/>
              </a:rPr>
              <a:t>Rozdział III. </a:t>
            </a:r>
            <a:r>
              <a:rPr lang="pl-PL" sz="2000" dirty="0" smtClean="0">
                <a:latin typeface="Times New Roman" panose="02020603050405020304" pitchFamily="18" charset="0"/>
                <a:cs typeface="Times New Roman" panose="02020603050405020304" pitchFamily="18" charset="0"/>
              </a:rPr>
              <a:t>Partycypacyjny Charakter LSR</a:t>
            </a:r>
          </a:p>
          <a:p>
            <a:endParaRPr lang="pl-PL" sz="2000" dirty="0" smtClean="0">
              <a:latin typeface="Times New Roman" panose="02020603050405020304" pitchFamily="18" charset="0"/>
              <a:cs typeface="Times New Roman" panose="02020603050405020304" pitchFamily="18" charset="0"/>
            </a:endParaRPr>
          </a:p>
          <a:p>
            <a:r>
              <a:rPr lang="pl-PL" sz="2000" b="1" dirty="0" smtClean="0">
                <a:latin typeface="Times New Roman" panose="02020603050405020304" pitchFamily="18" charset="0"/>
                <a:cs typeface="Times New Roman" panose="02020603050405020304" pitchFamily="18" charset="0"/>
              </a:rPr>
              <a:t>Rozdział IV. </a:t>
            </a:r>
            <a:r>
              <a:rPr lang="pl-PL" sz="2000" dirty="0" smtClean="0">
                <a:latin typeface="Times New Roman" panose="02020603050405020304" pitchFamily="18" charset="0"/>
                <a:cs typeface="Times New Roman" panose="02020603050405020304" pitchFamily="18" charset="0"/>
              </a:rPr>
              <a:t>Analiza potrzeb i potencjału LSR</a:t>
            </a:r>
          </a:p>
          <a:p>
            <a:endParaRPr lang="pl-PL" sz="2000" dirty="0" smtClean="0">
              <a:latin typeface="Times New Roman" panose="02020603050405020304" pitchFamily="18" charset="0"/>
              <a:cs typeface="Times New Roman" panose="02020603050405020304" pitchFamily="18" charset="0"/>
            </a:endParaRPr>
          </a:p>
          <a:p>
            <a:r>
              <a:rPr lang="pl-PL" sz="2000" b="1" dirty="0" smtClean="0">
                <a:latin typeface="Times New Roman" panose="02020603050405020304" pitchFamily="18" charset="0"/>
                <a:cs typeface="Times New Roman" panose="02020603050405020304" pitchFamily="18" charset="0"/>
              </a:rPr>
              <a:t>Rozdział V</a:t>
            </a:r>
            <a:r>
              <a:rPr lang="pl-PL" sz="2000" dirty="0" smtClean="0">
                <a:latin typeface="Times New Roman" panose="02020603050405020304" pitchFamily="18" charset="0"/>
                <a:cs typeface="Times New Roman" panose="02020603050405020304" pitchFamily="18" charset="0"/>
              </a:rPr>
              <a:t>. Spójność, komplementarność i synergia</a:t>
            </a:r>
          </a:p>
          <a:p>
            <a:endParaRPr lang="pl-PL" sz="2000" dirty="0" smtClean="0">
              <a:latin typeface="Times New Roman" panose="02020603050405020304" pitchFamily="18" charset="0"/>
              <a:cs typeface="Times New Roman" panose="02020603050405020304" pitchFamily="18" charset="0"/>
            </a:endParaRPr>
          </a:p>
          <a:p>
            <a:r>
              <a:rPr lang="pl-PL" sz="2000" b="1" dirty="0" smtClean="0">
                <a:latin typeface="Times New Roman" panose="02020603050405020304" pitchFamily="18" charset="0"/>
                <a:cs typeface="Times New Roman" panose="02020603050405020304" pitchFamily="18" charset="0"/>
              </a:rPr>
              <a:t>Rozdział VI. </a:t>
            </a:r>
            <a:r>
              <a:rPr lang="pl-PL" sz="2000" dirty="0" smtClean="0">
                <a:latin typeface="Times New Roman" panose="02020603050405020304" pitchFamily="18" charset="0"/>
                <a:cs typeface="Times New Roman" panose="02020603050405020304" pitchFamily="18" charset="0"/>
              </a:rPr>
              <a:t>Cele i wskaźniki</a:t>
            </a:r>
          </a:p>
          <a:p>
            <a:endParaRPr lang="pl-PL" sz="2000" dirty="0" smtClean="0">
              <a:latin typeface="Times New Roman" panose="02020603050405020304" pitchFamily="18" charset="0"/>
              <a:cs typeface="Times New Roman" panose="02020603050405020304" pitchFamily="18" charset="0"/>
            </a:endParaRPr>
          </a:p>
          <a:p>
            <a:r>
              <a:rPr lang="pl-PL" sz="2000" b="1" dirty="0" smtClean="0">
                <a:latin typeface="Times New Roman" panose="02020603050405020304" pitchFamily="18" charset="0"/>
                <a:cs typeface="Times New Roman" panose="02020603050405020304" pitchFamily="18" charset="0"/>
              </a:rPr>
              <a:t>Rozdział VII</a:t>
            </a:r>
            <a:r>
              <a:rPr lang="pl-PL" sz="2000" dirty="0" smtClean="0">
                <a:latin typeface="Times New Roman" panose="02020603050405020304" pitchFamily="18" charset="0"/>
                <a:cs typeface="Times New Roman" panose="02020603050405020304" pitchFamily="18" charset="0"/>
              </a:rPr>
              <a:t>. Sposób wyboru i oceny operacji oraz sposób ustanawiania kryteriów wyboru</a:t>
            </a:r>
          </a:p>
          <a:p>
            <a:endParaRPr lang="pl-PL" sz="2000" dirty="0" smtClean="0">
              <a:latin typeface="Times New Roman" panose="02020603050405020304" pitchFamily="18" charset="0"/>
              <a:cs typeface="Times New Roman" panose="02020603050405020304" pitchFamily="18" charset="0"/>
            </a:endParaRPr>
          </a:p>
          <a:p>
            <a:r>
              <a:rPr lang="pl-PL" sz="2000" b="1" dirty="0" smtClean="0">
                <a:latin typeface="Times New Roman" panose="02020603050405020304" pitchFamily="18" charset="0"/>
                <a:cs typeface="Times New Roman" panose="02020603050405020304" pitchFamily="18" charset="0"/>
              </a:rPr>
              <a:t>Rozdział VIII</a:t>
            </a:r>
            <a:r>
              <a:rPr lang="pl-PL" sz="2000" dirty="0" smtClean="0">
                <a:latin typeface="Times New Roman" panose="02020603050405020304" pitchFamily="18" charset="0"/>
                <a:cs typeface="Times New Roman" panose="02020603050405020304" pitchFamily="18" charset="0"/>
              </a:rPr>
              <a:t>. Plan działania</a:t>
            </a:r>
          </a:p>
          <a:p>
            <a:endParaRPr lang="pl-PL" sz="2000" dirty="0" smtClean="0">
              <a:latin typeface="Times New Roman" panose="02020603050405020304" pitchFamily="18" charset="0"/>
              <a:cs typeface="Times New Roman" panose="02020603050405020304" pitchFamily="18" charset="0"/>
            </a:endParaRPr>
          </a:p>
          <a:p>
            <a:r>
              <a:rPr lang="pl-PL" sz="2000" b="1" dirty="0" smtClean="0">
                <a:latin typeface="Times New Roman" panose="02020603050405020304" pitchFamily="18" charset="0"/>
                <a:cs typeface="Times New Roman" panose="02020603050405020304" pitchFamily="18" charset="0"/>
              </a:rPr>
              <a:t>Rozdział IX</a:t>
            </a:r>
            <a:r>
              <a:rPr lang="pl-PL" sz="2000" dirty="0" smtClean="0">
                <a:latin typeface="Times New Roman" panose="02020603050405020304" pitchFamily="18" charset="0"/>
                <a:cs typeface="Times New Roman" panose="02020603050405020304" pitchFamily="18" charset="0"/>
              </a:rPr>
              <a:t>. Plan finansowy LSR</a:t>
            </a:r>
          </a:p>
          <a:p>
            <a:endParaRPr lang="pl-PL" sz="2000" dirty="0" smtClean="0">
              <a:latin typeface="Times New Roman" panose="02020603050405020304" pitchFamily="18" charset="0"/>
              <a:cs typeface="Times New Roman" panose="02020603050405020304" pitchFamily="18" charset="0"/>
            </a:endParaRPr>
          </a:p>
          <a:p>
            <a:r>
              <a:rPr lang="pl-PL" sz="2000" b="1" dirty="0" smtClean="0">
                <a:latin typeface="Times New Roman" panose="02020603050405020304" pitchFamily="18" charset="0"/>
                <a:cs typeface="Times New Roman" panose="02020603050405020304" pitchFamily="18" charset="0"/>
              </a:rPr>
              <a:t>Rozdział X. </a:t>
            </a:r>
            <a:r>
              <a:rPr lang="pl-PL" sz="2000" dirty="0" smtClean="0">
                <a:latin typeface="Times New Roman" panose="02020603050405020304" pitchFamily="18" charset="0"/>
                <a:cs typeface="Times New Roman" panose="02020603050405020304" pitchFamily="18" charset="0"/>
              </a:rPr>
              <a:t>Monitoring i ewaluacja</a:t>
            </a:r>
          </a:p>
          <a:p>
            <a:endParaRPr lang="pl-PL" dirty="0" smtClean="0"/>
          </a:p>
          <a:p>
            <a:pPr marL="400050" indent="-400050">
              <a:buAutoNum type="romanUcPeriod" startAt="4"/>
            </a:pPr>
            <a:endParaRPr lang="pl-PL" dirty="0" smtClean="0"/>
          </a:p>
        </p:txBody>
      </p:sp>
    </p:spTree>
    <p:extLst>
      <p:ext uri="{BB962C8B-B14F-4D97-AF65-F5344CB8AC3E}">
        <p14:creationId xmlns:p14="http://schemas.microsoft.com/office/powerpoint/2010/main" val="176982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0"/>
            <a:ext cx="12192000" cy="646331"/>
          </a:xfrm>
          <a:prstGeom prst="rect">
            <a:avLst/>
          </a:prstGeom>
        </p:spPr>
        <p:txBody>
          <a:bodyPr wrap="square">
            <a:spAutoFit/>
          </a:bodyPr>
          <a:lstStyle/>
          <a:p>
            <a:pPr algn="ctr"/>
            <a:r>
              <a:rPr lang="pl-PL" sz="3600" b="1" dirty="0" smtClean="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Kierunki LSR na perspektywę 2023 - 2027</a:t>
            </a:r>
            <a:endParaRPr lang="pl-PL" sz="3600" b="1" dirty="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Prostokąt 2"/>
          <p:cNvSpPr/>
          <p:nvPr/>
        </p:nvSpPr>
        <p:spPr>
          <a:xfrm>
            <a:off x="570963" y="1923941"/>
            <a:ext cx="11050074" cy="3785652"/>
          </a:xfrm>
          <a:prstGeom prst="rect">
            <a:avLst/>
          </a:prstGeom>
        </p:spPr>
        <p:txBody>
          <a:bodyPr wrap="square">
            <a:spAutoFit/>
          </a:bodyPr>
          <a:lstStyle/>
          <a:p>
            <a:pPr marL="285750" indent="-285750">
              <a:buFont typeface="Arial" panose="020B0604020202020204" pitchFamily="34" charset="0"/>
              <a:buChar char="•"/>
            </a:pPr>
            <a:r>
              <a:rPr lang="pl-PL" sz="2400" dirty="0" smtClean="0">
                <a:latin typeface="Times New Roman" panose="02020603050405020304" pitchFamily="18" charset="0"/>
                <a:cs typeface="Times New Roman" panose="02020603050405020304" pitchFamily="18" charset="0"/>
              </a:rPr>
              <a:t>Przygotowana diagnoza obszaru LSR została wypracowana dzięki</a:t>
            </a:r>
          </a:p>
          <a:p>
            <a:r>
              <a:rPr lang="pl-PL" sz="2400" dirty="0" smtClean="0">
                <a:latin typeface="Times New Roman" panose="02020603050405020304" pitchFamily="18" charset="0"/>
                <a:cs typeface="Times New Roman" panose="02020603050405020304" pitchFamily="18" charset="0"/>
              </a:rPr>
              <a:t>    przeprowadzonym konsultacjom. Jej wyniki są kanwą dla sformułowania</a:t>
            </a:r>
          </a:p>
          <a:p>
            <a:r>
              <a:rPr lang="pl-PL" sz="2400" dirty="0" smtClean="0">
                <a:latin typeface="Times New Roman" panose="02020603050405020304" pitchFamily="18" charset="0"/>
                <a:cs typeface="Times New Roman" panose="02020603050405020304" pitchFamily="18" charset="0"/>
              </a:rPr>
              <a:t>    konkretnych celów i przedsięwzięć, które zostały skwantyfikowane w formie</a:t>
            </a:r>
          </a:p>
          <a:p>
            <a:r>
              <a:rPr lang="pl-PL" sz="2400" dirty="0" smtClean="0">
                <a:latin typeface="Times New Roman" panose="02020603050405020304" pitchFamily="18" charset="0"/>
                <a:cs typeface="Times New Roman" panose="02020603050405020304" pitchFamily="18" charset="0"/>
              </a:rPr>
              <a:t>    wskaźników rezultatów i produktów.</a:t>
            </a:r>
          </a:p>
          <a:p>
            <a:endParaRPr lang="pl-PL" sz="2400"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pl-PL" sz="2400" dirty="0" smtClean="0">
                <a:latin typeface="Times New Roman" panose="02020603050405020304" pitchFamily="18" charset="0"/>
                <a:cs typeface="Times New Roman" panose="02020603050405020304" pitchFamily="18" charset="0"/>
              </a:rPr>
              <a:t>Nakreślone założenia są odzwierciedleniem realnych potrzeb i oczekiwań lokalnej społeczności. Zastosowane metody włączenia lokalnej społeczności, w proces prac nad LSR umożliwiły skuteczne wykazanie najważniejszych potrzeb i problemów obszaru, co z kolei umożliwiło wykreowanie pożądanych kierunków rozwojowych LSR.</a:t>
            </a:r>
            <a:endParaRPr lang="pl-PL"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8872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20722"/>
            <a:ext cx="12192000" cy="646331"/>
          </a:xfrm>
          <a:prstGeom prst="rect">
            <a:avLst/>
          </a:prstGeom>
        </p:spPr>
        <p:txBody>
          <a:bodyPr wrap="square">
            <a:spAutoFit/>
          </a:bodyPr>
          <a:lstStyle/>
          <a:p>
            <a:pPr algn="ctr"/>
            <a:r>
              <a:rPr lang="pl-PL" sz="3600" b="1" dirty="0" smtClean="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Kierunki LSR na perspektywę 2023 - 2027</a:t>
            </a:r>
            <a:endParaRPr lang="pl-PL" sz="3600" b="1" dirty="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3" name="Obraz 2"/>
          <p:cNvPicPr>
            <a:picLocks noChangeAspect="1"/>
          </p:cNvPicPr>
          <p:nvPr/>
        </p:nvPicPr>
        <p:blipFill>
          <a:blip r:embed="rId2"/>
          <a:stretch>
            <a:fillRect/>
          </a:stretch>
        </p:blipFill>
        <p:spPr>
          <a:xfrm>
            <a:off x="3634621" y="1057313"/>
            <a:ext cx="4054066" cy="5737876"/>
          </a:xfrm>
          <a:prstGeom prst="rect">
            <a:avLst/>
          </a:prstGeom>
        </p:spPr>
      </p:pic>
      <p:sp>
        <p:nvSpPr>
          <p:cNvPr id="4" name="pole tekstowe 3"/>
          <p:cNvSpPr txBox="1"/>
          <p:nvPr/>
        </p:nvSpPr>
        <p:spPr>
          <a:xfrm rot="10800000" flipH="1" flipV="1">
            <a:off x="3504442" y="1057313"/>
            <a:ext cx="4314423" cy="369332"/>
          </a:xfrm>
          <a:prstGeom prst="rect">
            <a:avLst/>
          </a:prstGeom>
          <a:noFill/>
        </p:spPr>
        <p:txBody>
          <a:bodyPr wrap="square" rtlCol="0">
            <a:spAutoFit/>
          </a:bodyPr>
          <a:lstStyle/>
          <a:p>
            <a:pPr algn="ctr"/>
            <a:r>
              <a:rPr lang="pl-PL" dirty="0" smtClean="0">
                <a:latin typeface="Times New Roman" panose="02020603050405020304" pitchFamily="18" charset="0"/>
                <a:cs typeface="Times New Roman" panose="02020603050405020304" pitchFamily="18" charset="0"/>
              </a:rPr>
              <a:t>Lokalna Grupa Działania „Wszyscy Razem”</a:t>
            </a:r>
            <a:endParaRPr lang="pl-PL" dirty="0">
              <a:latin typeface="Times New Roman" panose="02020603050405020304" pitchFamily="18" charset="0"/>
              <a:cs typeface="Times New Roman" panose="02020603050405020304" pitchFamily="18" charset="0"/>
            </a:endParaRPr>
          </a:p>
        </p:txBody>
      </p:sp>
      <p:sp>
        <p:nvSpPr>
          <p:cNvPr id="5" name="pole tekstowe 4"/>
          <p:cNvSpPr txBox="1"/>
          <p:nvPr/>
        </p:nvSpPr>
        <p:spPr>
          <a:xfrm>
            <a:off x="6336406" y="4932609"/>
            <a:ext cx="1352281" cy="276999"/>
          </a:xfrm>
          <a:prstGeom prst="rect">
            <a:avLst/>
          </a:prstGeom>
          <a:noFill/>
        </p:spPr>
        <p:txBody>
          <a:bodyPr wrap="square" rtlCol="0">
            <a:spAutoFit/>
          </a:bodyPr>
          <a:lstStyle/>
          <a:p>
            <a:r>
              <a:rPr lang="pl-PL" sz="1200" dirty="0" smtClean="0">
                <a:latin typeface="Times New Roman" panose="02020603050405020304" pitchFamily="18" charset="0"/>
                <a:cs typeface="Times New Roman" panose="02020603050405020304" pitchFamily="18" charset="0"/>
              </a:rPr>
              <a:t>Powiat przysuski </a:t>
            </a:r>
            <a:endParaRPr lang="pl-PL" sz="1200" dirty="0">
              <a:latin typeface="Times New Roman" panose="02020603050405020304" pitchFamily="18" charset="0"/>
              <a:cs typeface="Times New Roman" panose="02020603050405020304" pitchFamily="18" charset="0"/>
            </a:endParaRPr>
          </a:p>
        </p:txBody>
      </p:sp>
      <p:sp>
        <p:nvSpPr>
          <p:cNvPr id="6" name="pole tekstowe 5"/>
          <p:cNvSpPr txBox="1"/>
          <p:nvPr/>
        </p:nvSpPr>
        <p:spPr>
          <a:xfrm>
            <a:off x="4018209" y="2936383"/>
            <a:ext cx="1339402" cy="276999"/>
          </a:xfrm>
          <a:prstGeom prst="rect">
            <a:avLst/>
          </a:prstGeom>
          <a:noFill/>
        </p:spPr>
        <p:txBody>
          <a:bodyPr wrap="square" rtlCol="0">
            <a:spAutoFit/>
          </a:bodyPr>
          <a:lstStyle/>
          <a:p>
            <a:r>
              <a:rPr lang="pl-PL" sz="1200" dirty="0" smtClean="0">
                <a:latin typeface="Times New Roman" panose="02020603050405020304" pitchFamily="18" charset="0"/>
                <a:cs typeface="Times New Roman" panose="02020603050405020304" pitchFamily="18" charset="0"/>
              </a:rPr>
              <a:t>Powiat grójecki </a:t>
            </a:r>
            <a:endParaRPr lang="pl-PL"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5806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240407" y="1134543"/>
            <a:ext cx="11951593" cy="5093702"/>
          </a:xfrm>
          <a:prstGeom prst="rect">
            <a:avLst/>
          </a:prstGeom>
        </p:spPr>
        <p:txBody>
          <a:bodyPr wrap="square">
            <a:spAutoFit/>
          </a:bodyPr>
          <a:lstStyle/>
          <a:p>
            <a:r>
              <a:rPr lang="pl-PL" sz="2400" b="1" dirty="0" smtClean="0"/>
              <a:t>     </a:t>
            </a:r>
            <a:r>
              <a:rPr lang="pl-PL" sz="2500" b="1" dirty="0" smtClean="0"/>
              <a:t>   </a:t>
            </a:r>
            <a:r>
              <a:rPr lang="pl-PL" sz="2500" b="1" dirty="0" smtClean="0">
                <a:latin typeface="Times New Roman" panose="02020603050405020304" pitchFamily="18" charset="0"/>
                <a:cs typeface="Times New Roman" panose="02020603050405020304" pitchFamily="18" charset="0"/>
              </a:rPr>
              <a:t>Obszarami problemowymi, które są spójne dla całego LSR są: </a:t>
            </a:r>
          </a:p>
          <a:p>
            <a:endParaRPr lang="pl-PL" sz="2500" b="1"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pl-PL" sz="2500" dirty="0" smtClean="0">
                <a:latin typeface="Times New Roman" panose="02020603050405020304" pitchFamily="18" charset="0"/>
                <a:cs typeface="Times New Roman" panose="02020603050405020304" pitchFamily="18" charset="0"/>
              </a:rPr>
              <a:t>rosnące bezrobocie powiązane z migracją ludzi młodych do ośrodków miejskich; </a:t>
            </a:r>
          </a:p>
          <a:p>
            <a:pPr marL="285750" indent="-285750">
              <a:buFont typeface="Arial" panose="020B0604020202020204" pitchFamily="34" charset="0"/>
              <a:buChar char="•"/>
            </a:pPr>
            <a:r>
              <a:rPr lang="pl-PL" sz="2500" dirty="0" smtClean="0">
                <a:latin typeface="Times New Roman" panose="02020603050405020304" pitchFamily="18" charset="0"/>
                <a:cs typeface="Times New Roman" panose="02020603050405020304" pitchFamily="18" charset="0"/>
              </a:rPr>
              <a:t>depopulacja oraz starzenie się społeczeństwa;</a:t>
            </a:r>
          </a:p>
          <a:p>
            <a:pPr marL="285750" indent="-285750">
              <a:buFont typeface="Arial" panose="020B0604020202020204" pitchFamily="34" charset="0"/>
              <a:buChar char="•"/>
            </a:pPr>
            <a:r>
              <a:rPr lang="pl-PL" sz="2500" dirty="0" smtClean="0">
                <a:latin typeface="Times New Roman" panose="02020603050405020304" pitchFamily="18" charset="0"/>
                <a:cs typeface="Times New Roman" panose="02020603050405020304" pitchFamily="18" charset="0"/>
              </a:rPr>
              <a:t>słabo rozwinięta infrastruktura turystyczna, rekreacyjna i sportowa m.in. szlaki piesze, rowerowe, ścieżki edukacyjne, miejsca odpoczynku, baza noclegowa, gastronomiczna;</a:t>
            </a:r>
          </a:p>
          <a:p>
            <a:pPr marL="285750" indent="-285750">
              <a:buFont typeface="Arial" panose="020B0604020202020204" pitchFamily="34" charset="0"/>
              <a:buChar char="•"/>
            </a:pPr>
            <a:r>
              <a:rPr lang="pl-PL" sz="2500" dirty="0" smtClean="0">
                <a:latin typeface="Times New Roman" panose="02020603050405020304" pitchFamily="18" charset="0"/>
                <a:cs typeface="Times New Roman" panose="02020603050405020304" pitchFamily="18" charset="0"/>
              </a:rPr>
              <a:t>brak ukierunkowanej oferty turystycznej zawierającej atrakcje i produkty turystyczne;</a:t>
            </a:r>
          </a:p>
          <a:p>
            <a:pPr marL="285750" indent="-285750">
              <a:buFont typeface="Arial" panose="020B0604020202020204" pitchFamily="34" charset="0"/>
              <a:buChar char="•"/>
            </a:pPr>
            <a:r>
              <a:rPr lang="pl-PL" sz="2500" dirty="0" smtClean="0">
                <a:latin typeface="Times New Roman" panose="02020603050405020304" pitchFamily="18" charset="0"/>
                <a:cs typeface="Times New Roman" panose="02020603050405020304" pitchFamily="18" charset="0"/>
              </a:rPr>
              <a:t>niezadowalająca i niekonkurencyjna oferta edukacyjna, szkoleniowa dla osób młodych i bezrobotnych, </a:t>
            </a:r>
          </a:p>
          <a:p>
            <a:pPr marL="285750" indent="-285750">
              <a:buFont typeface="Arial" panose="020B0604020202020204" pitchFamily="34" charset="0"/>
              <a:buChar char="•"/>
            </a:pPr>
            <a:r>
              <a:rPr lang="pl-PL" sz="2500" dirty="0" smtClean="0">
                <a:latin typeface="Times New Roman" panose="02020603050405020304" pitchFamily="18" charset="0"/>
                <a:cs typeface="Times New Roman" panose="02020603050405020304" pitchFamily="18" charset="0"/>
              </a:rPr>
              <a:t>wymagająca poprawy jakość usług edukacyjnych i kulturalnych;</a:t>
            </a:r>
          </a:p>
          <a:p>
            <a:pPr marL="285750" indent="-285750">
              <a:buFont typeface="Arial" panose="020B0604020202020204" pitchFamily="34" charset="0"/>
              <a:buChar char="•"/>
            </a:pPr>
            <a:r>
              <a:rPr lang="pl-PL" sz="2500" dirty="0" smtClean="0">
                <a:latin typeface="Times New Roman" panose="02020603050405020304" pitchFamily="18" charset="0"/>
                <a:cs typeface="Times New Roman" panose="02020603050405020304" pitchFamily="18" charset="0"/>
              </a:rPr>
              <a:t>potrzeba zwiększenia wydarzeń o charakterze aktywizującym i integrującym;</a:t>
            </a:r>
          </a:p>
          <a:p>
            <a:pPr marL="285750" indent="-285750">
              <a:buFont typeface="Arial" panose="020B0604020202020204" pitchFamily="34" charset="0"/>
              <a:buChar char="•"/>
            </a:pPr>
            <a:r>
              <a:rPr lang="pl-PL" sz="2500" dirty="0" smtClean="0">
                <a:latin typeface="Times New Roman" panose="02020603050405020304" pitchFamily="18" charset="0"/>
                <a:cs typeface="Times New Roman" panose="02020603050405020304" pitchFamily="18" charset="0"/>
              </a:rPr>
              <a:t>niska świadomość obywatelska w zakresie ochrony dziedzictwa kulturowego i przyrodniczego polskiej wsi</a:t>
            </a:r>
            <a:r>
              <a:rPr lang="pl-PL" sz="1900" dirty="0" smtClean="0">
                <a:latin typeface="Times New Roman" panose="02020603050405020304" pitchFamily="18" charset="0"/>
                <a:cs typeface="Times New Roman" panose="02020603050405020304" pitchFamily="18" charset="0"/>
              </a:rPr>
              <a:t>.</a:t>
            </a:r>
            <a:endParaRPr lang="pl-PL" sz="1900" dirty="0">
              <a:latin typeface="Times New Roman" panose="02020603050405020304" pitchFamily="18" charset="0"/>
              <a:cs typeface="Times New Roman" panose="02020603050405020304" pitchFamily="18" charset="0"/>
            </a:endParaRPr>
          </a:p>
        </p:txBody>
      </p:sp>
      <p:sp>
        <p:nvSpPr>
          <p:cNvPr id="3" name="Prostokąt 2"/>
          <p:cNvSpPr/>
          <p:nvPr/>
        </p:nvSpPr>
        <p:spPr>
          <a:xfrm>
            <a:off x="0" y="0"/>
            <a:ext cx="12192000" cy="646331"/>
          </a:xfrm>
          <a:prstGeom prst="rect">
            <a:avLst/>
          </a:prstGeom>
        </p:spPr>
        <p:txBody>
          <a:bodyPr wrap="square">
            <a:spAutoFit/>
          </a:bodyPr>
          <a:lstStyle/>
          <a:p>
            <a:pPr algn="ctr"/>
            <a:r>
              <a:rPr lang="pl-PL" sz="3600" b="1" dirty="0" smtClean="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Kierunki LSR na perspektywę 2023 - 2027</a:t>
            </a:r>
            <a:endParaRPr lang="pl-PL" sz="3600" b="1" dirty="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6936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0"/>
            <a:ext cx="12192000" cy="646331"/>
          </a:xfrm>
          <a:prstGeom prst="rect">
            <a:avLst/>
          </a:prstGeom>
        </p:spPr>
        <p:txBody>
          <a:bodyPr wrap="square">
            <a:spAutoFit/>
          </a:bodyPr>
          <a:lstStyle/>
          <a:p>
            <a:pPr algn="ctr"/>
            <a:r>
              <a:rPr lang="pl-PL" sz="3600" b="1" dirty="0" smtClean="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Kierunki LSR na perspektywę 2023 - 2027</a:t>
            </a:r>
            <a:endParaRPr lang="pl-PL" sz="3600" b="1" dirty="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Prostokąt 2"/>
          <p:cNvSpPr/>
          <p:nvPr/>
        </p:nvSpPr>
        <p:spPr>
          <a:xfrm>
            <a:off x="115911" y="1164293"/>
            <a:ext cx="11784168" cy="954107"/>
          </a:xfrm>
          <a:prstGeom prst="rect">
            <a:avLst/>
          </a:prstGeom>
        </p:spPr>
        <p:txBody>
          <a:bodyPr wrap="square">
            <a:spAutoFit/>
          </a:bodyPr>
          <a:lstStyle/>
          <a:p>
            <a:pPr algn="ctr"/>
            <a:r>
              <a:rPr lang="pl-PL" sz="2800" b="1" dirty="0" smtClean="0">
                <a:latin typeface="Times New Roman" panose="02020603050405020304" pitchFamily="18" charset="0"/>
                <a:cs typeface="Times New Roman" panose="02020603050405020304" pitchFamily="18" charset="0"/>
              </a:rPr>
              <a:t>Powyższe problemy były podstawą sformułowania kierunków LSR na perspektywę 2023 – 2027</a:t>
            </a:r>
            <a:endParaRPr lang="pl-PL" sz="2800" b="1" dirty="0">
              <a:latin typeface="Times New Roman" panose="02020603050405020304" pitchFamily="18" charset="0"/>
              <a:cs typeface="Times New Roman" panose="02020603050405020304" pitchFamily="18" charset="0"/>
            </a:endParaRPr>
          </a:p>
        </p:txBody>
      </p:sp>
      <p:sp>
        <p:nvSpPr>
          <p:cNvPr id="4" name="Prostokąt 3"/>
          <p:cNvSpPr/>
          <p:nvPr/>
        </p:nvSpPr>
        <p:spPr>
          <a:xfrm>
            <a:off x="575256" y="2850397"/>
            <a:ext cx="11616744" cy="523220"/>
          </a:xfrm>
          <a:prstGeom prst="rect">
            <a:avLst/>
          </a:prstGeom>
        </p:spPr>
        <p:txBody>
          <a:bodyPr wrap="square">
            <a:spAutoFit/>
          </a:bodyPr>
          <a:lstStyle/>
          <a:p>
            <a:r>
              <a:rPr lang="pl-PL" sz="2800" b="1" u="sng" dirty="0" smtClean="0">
                <a:latin typeface="Times New Roman" panose="02020603050405020304" pitchFamily="18" charset="0"/>
                <a:cs typeface="Times New Roman" panose="02020603050405020304" pitchFamily="18" charset="0"/>
              </a:rPr>
              <a:t>Cel 1. Wzrost dostępności oferty usług komercyjnych na obszarze LSR</a:t>
            </a:r>
            <a:endParaRPr lang="pl-PL" sz="2800" b="1" u="sng" dirty="0">
              <a:latin typeface="Times New Roman" panose="02020603050405020304" pitchFamily="18" charset="0"/>
              <a:cs typeface="Times New Roman" panose="02020603050405020304" pitchFamily="18" charset="0"/>
            </a:endParaRPr>
          </a:p>
        </p:txBody>
      </p:sp>
      <p:sp>
        <p:nvSpPr>
          <p:cNvPr id="5" name="Prostokąt 4"/>
          <p:cNvSpPr/>
          <p:nvPr/>
        </p:nvSpPr>
        <p:spPr>
          <a:xfrm>
            <a:off x="575256" y="4300402"/>
            <a:ext cx="11706895" cy="1815882"/>
          </a:xfrm>
          <a:prstGeom prst="rect">
            <a:avLst/>
          </a:prstGeom>
        </p:spPr>
        <p:txBody>
          <a:bodyPr wrap="square">
            <a:spAutoFit/>
          </a:bodyPr>
          <a:lstStyle/>
          <a:p>
            <a:r>
              <a:rPr lang="pl-PL" sz="2800" b="1" u="sng" dirty="0" smtClean="0">
                <a:latin typeface="Times New Roman" panose="02020603050405020304" pitchFamily="18" charset="0"/>
                <a:cs typeface="Times New Roman" panose="02020603050405020304" pitchFamily="18" charset="0"/>
              </a:rPr>
              <a:t>Cel 2. Poprawa warunków życia poprzez zwiększenie dostępu do niekomercyjnej infrastruktury, kształtowanie świadomości społeczno-obywatelskiej oraz zwiększenie włączenia mieszkańców, również poprzez wykorzystanie innowacyjnych narzędzi</a:t>
            </a:r>
            <a:endParaRPr lang="pl-PL" sz="2800"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8787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0"/>
            <a:ext cx="12192000" cy="646331"/>
          </a:xfrm>
          <a:prstGeom prst="rect">
            <a:avLst/>
          </a:prstGeom>
        </p:spPr>
        <p:txBody>
          <a:bodyPr wrap="square">
            <a:spAutoFit/>
          </a:bodyPr>
          <a:lstStyle/>
          <a:p>
            <a:pPr algn="ctr"/>
            <a:r>
              <a:rPr lang="pl-PL" sz="3600" b="1" dirty="0" smtClean="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Kierunki LSR na perspektywę 2023 - 2027</a:t>
            </a:r>
            <a:endParaRPr lang="pl-PL" sz="3600" b="1" dirty="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Prostokąt 2"/>
          <p:cNvSpPr/>
          <p:nvPr/>
        </p:nvSpPr>
        <p:spPr>
          <a:xfrm>
            <a:off x="725513" y="1395022"/>
            <a:ext cx="11230377" cy="461665"/>
          </a:xfrm>
          <a:prstGeom prst="rect">
            <a:avLst/>
          </a:prstGeom>
        </p:spPr>
        <p:txBody>
          <a:bodyPr wrap="square">
            <a:spAutoFit/>
          </a:bodyPr>
          <a:lstStyle/>
          <a:p>
            <a:pPr algn="ctr"/>
            <a:r>
              <a:rPr lang="pl-PL" sz="2400" b="1" u="sng" dirty="0" smtClean="0">
                <a:latin typeface="Times New Roman" panose="02020603050405020304" pitchFamily="18" charset="0"/>
                <a:cs typeface="Times New Roman" panose="02020603050405020304" pitchFamily="18" charset="0"/>
              </a:rPr>
              <a:t>Cel 1. Wzrost dostępności oferty usług komercyjnych na obszarze LSR</a:t>
            </a:r>
            <a:endParaRPr lang="pl-PL" sz="2400" b="1" u="sng" dirty="0">
              <a:latin typeface="Times New Roman" panose="02020603050405020304" pitchFamily="18" charset="0"/>
              <a:cs typeface="Times New Roman" panose="02020603050405020304" pitchFamily="18" charset="0"/>
            </a:endParaRPr>
          </a:p>
        </p:txBody>
      </p:sp>
      <p:sp>
        <p:nvSpPr>
          <p:cNvPr id="4" name="Prostokąt 3"/>
          <p:cNvSpPr/>
          <p:nvPr/>
        </p:nvSpPr>
        <p:spPr>
          <a:xfrm>
            <a:off x="223236" y="2361821"/>
            <a:ext cx="11848564" cy="4093428"/>
          </a:xfrm>
          <a:prstGeom prst="rect">
            <a:avLst/>
          </a:prstGeom>
        </p:spPr>
        <p:txBody>
          <a:bodyPr wrap="square">
            <a:spAutoFit/>
          </a:bodyPr>
          <a:lstStyle/>
          <a:p>
            <a:r>
              <a:rPr lang="pl-PL" sz="2000" dirty="0" smtClean="0">
                <a:latin typeface="Times New Roman" panose="02020603050405020304" pitchFamily="18" charset="0"/>
                <a:cs typeface="Times New Roman" panose="02020603050405020304" pitchFamily="18" charset="0"/>
              </a:rPr>
              <a:t>Głównym założeniem jest wzrost konkurencyjności istniejących przedsiębiorstw oraz powstawanie nowych, poprzez zastosowanie innowacji, co przyczyni się do podwyższenia konkurencyjności oraz rozwoju firm na obszarze LRS. Ponadto promocja przedsiębiorczych postaw zwiększy zainteresowanie podmiotów z obszaru LSR zakładaniem lub rozwijaniem działalności gospodarczej. Założenia LSR mają ośmielić mieszkańców do kreatywnego podejścia do podejmowanych inicjatyw i wdrażania innowacji w prowadzeniu biznesu. Realizacja celu przyczyni się do ożywienia gospodarczego, tworzenia nowych miejsc pracy, zmniejszenia bezrobocia, podniesienia kompetencji mieszkańców w obszarze prowadzenia działalności gospodarczej. Pomoc będzie skierowana na rozwój komercyjnych usług mających na celu poprawę jakości życia na obszarze. Dzięki temu powstaną nowe firmy z ofertą skierowaną bezpośrednio do mieszkańców, a istniejące podmioty będą miały szanse na dywersyfikację swojej działalności lub zwiększenie konkurencyjności świadczonych usług. Ważnym elementem rozwoju obszaru będzie wsparcie kierowane do małych gospodarstw rolnych poprzez rozwój i tworzenie gospodarstw agroturystycznych i zagród edukacyjnych. Obszar LSR to tereny atrakcyjne przyrodniczo, który mają nieodkryty lub niewykorzystany potencjał dla rozwoju turystyki wiejskiej. </a:t>
            </a:r>
            <a:endParaRPr lang="pl-PL"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8709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0"/>
            <a:ext cx="12192000" cy="646331"/>
          </a:xfrm>
          <a:prstGeom prst="rect">
            <a:avLst/>
          </a:prstGeom>
        </p:spPr>
        <p:txBody>
          <a:bodyPr wrap="square">
            <a:spAutoFit/>
          </a:bodyPr>
          <a:lstStyle/>
          <a:p>
            <a:pPr algn="ctr"/>
            <a:r>
              <a:rPr lang="pl-PL" sz="3600" b="1" dirty="0" smtClean="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Kierunki LSR na perspektywę 2023 - 2027</a:t>
            </a:r>
            <a:endParaRPr lang="pl-PL" sz="3600" b="1" dirty="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Prostokąt 2"/>
          <p:cNvSpPr/>
          <p:nvPr/>
        </p:nvSpPr>
        <p:spPr>
          <a:xfrm>
            <a:off x="206062" y="1711747"/>
            <a:ext cx="12101848" cy="3754874"/>
          </a:xfrm>
          <a:prstGeom prst="rect">
            <a:avLst/>
          </a:prstGeom>
        </p:spPr>
        <p:txBody>
          <a:bodyPr wrap="square">
            <a:spAutoFit/>
          </a:bodyPr>
          <a:lstStyle/>
          <a:p>
            <a:r>
              <a:rPr lang="pl-PL" sz="3200" b="1" dirty="0" smtClean="0">
                <a:latin typeface="Times New Roman" panose="02020603050405020304" pitchFamily="18" charset="0"/>
                <a:cs typeface="Times New Roman" panose="02020603050405020304" pitchFamily="18" charset="0"/>
              </a:rPr>
              <a:t>Do osiągniecia celu 1 przyczyni się realizacja 2 przedsięwzięć:</a:t>
            </a:r>
          </a:p>
          <a:p>
            <a:endParaRPr lang="pl-PL" sz="2400" dirty="0" smtClean="0"/>
          </a:p>
          <a:p>
            <a:pPr marL="342900" indent="-342900">
              <a:buAutoNum type="arabicPeriod"/>
            </a:pPr>
            <a:r>
              <a:rPr lang="pl-PL" sz="2800" b="1" dirty="0" smtClean="0">
                <a:latin typeface="Times New Roman" panose="02020603050405020304" pitchFamily="18" charset="0"/>
                <a:cs typeface="Times New Roman" panose="02020603050405020304" pitchFamily="18" charset="0"/>
              </a:rPr>
              <a:t>Przedsięwzięcie 1.1 </a:t>
            </a:r>
            <a:r>
              <a:rPr lang="pl-PL" sz="2800" dirty="0" smtClean="0">
                <a:latin typeface="Times New Roman" panose="02020603050405020304" pitchFamily="18" charset="0"/>
                <a:cs typeface="Times New Roman" panose="02020603050405020304" pitchFamily="18" charset="0"/>
              </a:rPr>
              <a:t>„Wzrost konkurencyjności lokalnych przedsiębiorców poprzez wprowadzenie nowej lub udoskonalonej oferty usług” </a:t>
            </a:r>
          </a:p>
          <a:p>
            <a:pPr marL="342900" indent="-342900">
              <a:buAutoNum type="arabicPeriod"/>
            </a:pPr>
            <a:endParaRPr lang="pl-PL" sz="2400" dirty="0"/>
          </a:p>
          <a:p>
            <a:r>
              <a:rPr lang="pl-PL" sz="2800" dirty="0">
                <a:latin typeface="Times New Roman" panose="02020603050405020304" pitchFamily="18" charset="0"/>
                <a:cs typeface="Times New Roman" panose="02020603050405020304" pitchFamily="18" charset="0"/>
              </a:rPr>
              <a:t>2</a:t>
            </a:r>
            <a:r>
              <a:rPr lang="pl-PL" sz="2800" dirty="0" smtClean="0">
                <a:latin typeface="Times New Roman" panose="02020603050405020304" pitchFamily="18" charset="0"/>
                <a:cs typeface="Times New Roman" panose="02020603050405020304" pitchFamily="18" charset="0"/>
              </a:rPr>
              <a:t>.   </a:t>
            </a:r>
            <a:r>
              <a:rPr lang="pl-PL" sz="2800" b="1" dirty="0" smtClean="0">
                <a:latin typeface="Times New Roman" panose="02020603050405020304" pitchFamily="18" charset="0"/>
                <a:cs typeface="Times New Roman" panose="02020603050405020304" pitchFamily="18" charset="0"/>
              </a:rPr>
              <a:t>Przedsięwzięcie 1.2 </a:t>
            </a:r>
            <a:r>
              <a:rPr lang="pl-PL" sz="2800" dirty="0" smtClean="0">
                <a:latin typeface="Times New Roman" panose="02020603050405020304" pitchFamily="18" charset="0"/>
                <a:cs typeface="Times New Roman" panose="02020603050405020304" pitchFamily="18" charset="0"/>
              </a:rPr>
              <a:t>„Wzrost aktywności mieszkańców poprzez zakładanie nowych firm usługowych, w tym gospodarstw agroturystycznych i zagród edukacyjnych”</a:t>
            </a:r>
          </a:p>
          <a:p>
            <a:endParaRPr lang="pl-PL" dirty="0"/>
          </a:p>
        </p:txBody>
      </p:sp>
    </p:spTree>
    <p:extLst>
      <p:ext uri="{BB962C8B-B14F-4D97-AF65-F5344CB8AC3E}">
        <p14:creationId xmlns:p14="http://schemas.microsoft.com/office/powerpoint/2010/main" val="3043733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0" y="0"/>
            <a:ext cx="12192000" cy="646331"/>
          </a:xfrm>
          <a:prstGeom prst="rect">
            <a:avLst/>
          </a:prstGeom>
        </p:spPr>
        <p:txBody>
          <a:bodyPr wrap="square">
            <a:spAutoFit/>
          </a:bodyPr>
          <a:lstStyle/>
          <a:p>
            <a:pPr algn="ctr"/>
            <a:r>
              <a:rPr lang="pl-PL" sz="3600" b="1" dirty="0" smtClean="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Kierunki LSR na perspektywę 2023 - 2027</a:t>
            </a:r>
            <a:endParaRPr lang="pl-PL" sz="3600" b="1" dirty="0">
              <a:solidFill>
                <a:schemeClr val="accent5"/>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Prostokąt 2"/>
          <p:cNvSpPr/>
          <p:nvPr/>
        </p:nvSpPr>
        <p:spPr>
          <a:xfrm>
            <a:off x="0" y="1209265"/>
            <a:ext cx="12192000" cy="1569660"/>
          </a:xfrm>
          <a:prstGeom prst="rect">
            <a:avLst/>
          </a:prstGeom>
        </p:spPr>
        <p:txBody>
          <a:bodyPr wrap="square">
            <a:spAutoFit/>
          </a:bodyPr>
          <a:lstStyle/>
          <a:p>
            <a:pPr algn="ctr"/>
            <a:r>
              <a:rPr lang="pl-PL" sz="2400" b="1" u="sng" dirty="0" smtClean="0">
                <a:latin typeface="Times New Roman" panose="02020603050405020304" pitchFamily="18" charset="0"/>
                <a:cs typeface="Times New Roman" panose="02020603050405020304" pitchFamily="18" charset="0"/>
              </a:rPr>
              <a:t>Cel 2. Poprawa warunków życia poprzez zwiększenie dostępu do niekomercyjnej infrastruktury, kształtowanie świadomości społeczno-obywatelskiej oraz zwiększenie włączenia mieszkańców, również poprzez wykorzystanie innowacyjnych narzędzi</a:t>
            </a:r>
          </a:p>
          <a:p>
            <a:pPr algn="ctr"/>
            <a:endParaRPr lang="pl-PL" sz="2400" b="1" u="sng" dirty="0"/>
          </a:p>
        </p:txBody>
      </p:sp>
      <p:sp>
        <p:nvSpPr>
          <p:cNvPr id="4" name="Prostokąt 3"/>
          <p:cNvSpPr/>
          <p:nvPr/>
        </p:nvSpPr>
        <p:spPr>
          <a:xfrm>
            <a:off x="0" y="2610683"/>
            <a:ext cx="12192000" cy="4093428"/>
          </a:xfrm>
          <a:prstGeom prst="rect">
            <a:avLst/>
          </a:prstGeom>
        </p:spPr>
        <p:txBody>
          <a:bodyPr wrap="square">
            <a:spAutoFit/>
          </a:bodyPr>
          <a:lstStyle/>
          <a:p>
            <a:r>
              <a:rPr lang="pl-PL" sz="2000" dirty="0" smtClean="0">
                <a:latin typeface="Times New Roman" panose="02020603050405020304" pitchFamily="18" charset="0"/>
                <a:cs typeface="Times New Roman" panose="02020603050405020304" pitchFamily="18" charset="0"/>
              </a:rPr>
              <a:t>Cel umożliwi realizację wsparcia, które przyczyni się z jednej strony do poprawy i wzrostu atrakcyjności życia oraz zmniejszenie wykluczenia na obszarze LSR, natomiast z drugiej – wpłynie na wzrost świadomości mieszkańców w wymiarze społecznym i obywatelskim oraz ograniczenie wykluczeń. Wsparcie lokalnej społeczności będzie dotyczyć różnych obszarów, w tym edukacji, zdrowia, sportu, rekreacji, czy przeciwdziałaniu wkluczeniom. Rezultatem podejmowanym przedsięwzięć będzie wprowadzenie lub przywrócenie na obszarach wiejskich funkcji społecznych i edukacyjnych, kulturalnych, rekreacyjnych, co wpłynie na niwelowanie zjawisk związanych z problemami społecznymi. Realizacja takich działań ma się docelowo przyczynić do osiągnięcia długotrwałych i wymiernych korzyści społecznych, takich jak poprawa standardu życia, wzrost aktywności społecznej oraz zapewnienie dostępu do usług publicznych. Osiągnięcie zakładanego celu będzie możliwe poprzez realizację inwestycji obejmujących zwiększenie dostępności do małej infrastruktury publicznej (np. turystycznej, rekreacyjnej, sportowej czy kulturalnej) oraz działania związane z podnoszeniem świadomości mieszkańców (w tym np. warsztaty, szkolenia, eventy, spotkania animacyjno-integracyjne oraz wyjazdy studyjne). Szczególna uwaga zostanie zwrócona na aktywizację i edukację seniorów oraz ludzi młodych</a:t>
            </a:r>
            <a:endParaRPr lang="pl-PL"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2757230"/>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1193</Words>
  <Application>Microsoft Office PowerPoint</Application>
  <PresentationFormat>Panoramiczny</PresentationFormat>
  <Paragraphs>106</Paragraphs>
  <Slides>13</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13</vt:i4>
      </vt:variant>
    </vt:vector>
  </HeadingPairs>
  <TitlesOfParts>
    <vt:vector size="18" baseType="lpstr">
      <vt:lpstr>Arial</vt:lpstr>
      <vt:lpstr>Calibri</vt:lpstr>
      <vt:lpstr>Calibri Light</vt:lpstr>
      <vt:lpstr>Times New Roman</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KIS_03</dc:creator>
  <cp:lastModifiedBy>KIS_03</cp:lastModifiedBy>
  <cp:revision>13</cp:revision>
  <dcterms:created xsi:type="dcterms:W3CDTF">2023-05-31T10:39:06Z</dcterms:created>
  <dcterms:modified xsi:type="dcterms:W3CDTF">2023-05-31T13:11:54Z</dcterms:modified>
</cp:coreProperties>
</file>